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15" r:id="rId2"/>
    <p:sldMasterId id="2147483729" r:id="rId3"/>
    <p:sldMasterId id="2147483735" r:id="rId4"/>
  </p:sldMasterIdLst>
  <p:notesMasterIdLst>
    <p:notesMasterId r:id="rId70"/>
  </p:notesMasterIdLst>
  <p:handoutMasterIdLst>
    <p:handoutMasterId r:id="rId71"/>
  </p:handoutMasterIdLst>
  <p:sldIdLst>
    <p:sldId id="518" r:id="rId5"/>
    <p:sldId id="570" r:id="rId6"/>
    <p:sldId id="571" r:id="rId7"/>
    <p:sldId id="572" r:id="rId8"/>
    <p:sldId id="573" r:id="rId9"/>
    <p:sldId id="538" r:id="rId10"/>
    <p:sldId id="532" r:id="rId11"/>
    <p:sldId id="533" r:id="rId12"/>
    <p:sldId id="534" r:id="rId13"/>
    <p:sldId id="535" r:id="rId14"/>
    <p:sldId id="536" r:id="rId15"/>
    <p:sldId id="537" r:id="rId16"/>
    <p:sldId id="574" r:id="rId17"/>
    <p:sldId id="539" r:id="rId18"/>
    <p:sldId id="541" r:id="rId19"/>
    <p:sldId id="542" r:id="rId20"/>
    <p:sldId id="575" r:id="rId21"/>
    <p:sldId id="566" r:id="rId22"/>
    <p:sldId id="543" r:id="rId23"/>
    <p:sldId id="544" r:id="rId24"/>
    <p:sldId id="576" r:id="rId25"/>
    <p:sldId id="545" r:id="rId26"/>
    <p:sldId id="546" r:id="rId27"/>
    <p:sldId id="547" r:id="rId28"/>
    <p:sldId id="548" r:id="rId29"/>
    <p:sldId id="577" r:id="rId30"/>
    <p:sldId id="557" r:id="rId31"/>
    <p:sldId id="558" r:id="rId32"/>
    <p:sldId id="560" r:id="rId33"/>
    <p:sldId id="540" r:id="rId34"/>
    <p:sldId id="550" r:id="rId35"/>
    <p:sldId id="579" r:id="rId36"/>
    <p:sldId id="563" r:id="rId37"/>
    <p:sldId id="564" r:id="rId38"/>
    <p:sldId id="565" r:id="rId39"/>
    <p:sldId id="559" r:id="rId40"/>
    <p:sldId id="581" r:id="rId41"/>
    <p:sldId id="585" r:id="rId42"/>
    <p:sldId id="582" r:id="rId43"/>
    <p:sldId id="527" r:id="rId44"/>
    <p:sldId id="526" r:id="rId45"/>
    <p:sldId id="567" r:id="rId46"/>
    <p:sldId id="590" r:id="rId47"/>
    <p:sldId id="589" r:id="rId48"/>
    <p:sldId id="594" r:id="rId49"/>
    <p:sldId id="586" r:id="rId50"/>
    <p:sldId id="588" r:id="rId51"/>
    <p:sldId id="587" r:id="rId52"/>
    <p:sldId id="591" r:id="rId53"/>
    <p:sldId id="592" r:id="rId54"/>
    <p:sldId id="593" r:id="rId55"/>
    <p:sldId id="595" r:id="rId56"/>
    <p:sldId id="596" r:id="rId57"/>
    <p:sldId id="597" r:id="rId58"/>
    <p:sldId id="598" r:id="rId59"/>
    <p:sldId id="606" r:id="rId60"/>
    <p:sldId id="602" r:id="rId61"/>
    <p:sldId id="604" r:id="rId62"/>
    <p:sldId id="607" r:id="rId63"/>
    <p:sldId id="608" r:id="rId64"/>
    <p:sldId id="610" r:id="rId65"/>
    <p:sldId id="603" r:id="rId66"/>
    <p:sldId id="601" r:id="rId67"/>
    <p:sldId id="609" r:id="rId68"/>
    <p:sldId id="605" r:id="rId69"/>
  </p:sldIdLst>
  <p:sldSz cx="9144000" cy="6858000" type="screen4x3"/>
  <p:notesSz cx="7019925" cy="9305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4B948"/>
    <a:srgbClr val="FED008"/>
    <a:srgbClr val="FC5100"/>
    <a:srgbClr val="CF4101"/>
    <a:srgbClr val="E4E4E4"/>
    <a:srgbClr val="0C1E5D"/>
    <a:srgbClr val="0076BD"/>
    <a:srgbClr val="FFFF66"/>
    <a:srgbClr val="0C1EC1"/>
    <a:srgbClr val="666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6" autoAdjust="0"/>
    <p:restoredTop sz="78580" autoAdjust="0"/>
  </p:normalViewPr>
  <p:slideViewPr>
    <p:cSldViewPr>
      <p:cViewPr varScale="1">
        <p:scale>
          <a:sx n="60" d="100"/>
          <a:sy n="60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D073D004-0C64-4868-8EC0-CD0108F009C3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9F8A27AC-0BEE-47C9-AB98-F99BC7CC5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865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59DA4D31-0301-4F3F-B7F7-47EDF4587F9E}" type="datetimeFigureOut">
              <a:rPr lang="ru-RU" smtClean="0"/>
              <a:pPr/>
              <a:t>05.09.2013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6E49C33-A899-4080-B833-E3FCF70FA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887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20130904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431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75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66ECA-9018-44B2-BEC1-789DE54611F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55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75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75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75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75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75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75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75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75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75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75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75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75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66ECA-9018-44B2-BEC1-789DE54611FB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557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78920-32AE-4250-B34D-411B285E029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948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753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>
                <a:solidFill>
                  <a:prstClr val="black"/>
                </a:solidFill>
              </a:rPr>
              <a:pPr/>
              <a:t>41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753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"/>
            <a:r>
              <a:rPr lang="en-US" sz="1200" u="none" strike="noStrike" dirty="0" smtClean="0">
                <a:effectLst/>
              </a:rPr>
              <a:t>Built-in WAN Acceleration helps you copy backups to offsite locations up to 50 times faster.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1126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dirty="0" smtClean="0">
                <a:effectLst/>
              </a:rPr>
              <a:t>Backup copy jobs enable Grandfather-Father-Son (GFS) retention strategy.</a:t>
            </a:r>
            <a:endParaRPr lang="en-US" sz="1200" b="0" i="0" u="none" strike="noStrike" dirty="0" smtClean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6485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dirty="0" smtClean="0">
                <a:effectLst/>
              </a:rPr>
              <a:t>Backup from Storage Snapshots dramatically improves RPOs</a:t>
            </a:r>
            <a:r>
              <a:rPr lang="en-US" sz="1200" u="none" strike="noStrike" baseline="0" dirty="0" smtClean="0">
                <a:effectLst/>
              </a:rPr>
              <a:t> without affecting your production environment or running VMs.</a:t>
            </a:r>
            <a:endParaRPr lang="en-US" sz="1200" b="0" i="0" u="none" strike="noStrike" dirty="0" smtClean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84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753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"/>
            <a:r>
              <a:rPr lang="en-US" sz="1200" u="none" strike="noStrike" dirty="0" smtClean="0">
                <a:effectLst/>
              </a:rPr>
              <a:t>Native tape support lets you take advantage of the policies you’ve built around tape.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735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dirty="0" smtClean="0">
                <a:effectLst/>
              </a:rPr>
              <a:t>Specifying tape as a secondary target destination for your backup jobs automates workflow and helps implement ‘3-2-1’ </a:t>
            </a:r>
            <a:r>
              <a:rPr lang="en-US" sz="1200" u="none" strike="noStrike" baseline="0" dirty="0" smtClean="0">
                <a:effectLst/>
              </a:rPr>
              <a:t>rule for data protection.</a:t>
            </a:r>
            <a:endParaRPr lang="en-US" sz="1200" b="0" i="0" u="none" strike="noStrike" dirty="0" smtClean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0774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dirty="0" smtClean="0">
                <a:effectLst/>
              </a:rPr>
              <a:t>Full tracking of restore points simplifies restores from backups on tape.</a:t>
            </a:r>
            <a:endParaRPr lang="en-US" sz="1200" b="0" i="0" u="none" strike="noStrike" dirty="0" smtClean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5260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dirty="0" smtClean="0">
                <a:effectLst/>
              </a:rPr>
              <a:t>Enhanced support for </a:t>
            </a:r>
            <a:r>
              <a:rPr lang="en-US" sz="1200" u="none" strike="noStrike" dirty="0" err="1" smtClean="0">
                <a:effectLst/>
              </a:rPr>
              <a:t>vCloud</a:t>
            </a:r>
            <a:r>
              <a:rPr lang="en-US" sz="1200" u="none" strike="noStrike" dirty="0" smtClean="0">
                <a:effectLst/>
              </a:rPr>
              <a:t> Director protects your </a:t>
            </a:r>
            <a:r>
              <a:rPr lang="en-US" sz="1200" u="none" strike="noStrike" dirty="0" err="1" smtClean="0">
                <a:effectLst/>
              </a:rPr>
              <a:t>vApps</a:t>
            </a:r>
            <a:r>
              <a:rPr lang="en-US" sz="1200" u="none" strike="noStrike" dirty="0" smtClean="0">
                <a:effectLst/>
              </a:rPr>
              <a:t> and VMs.</a:t>
            </a:r>
            <a:endParaRPr lang="en-US" sz="1200" b="0" i="0" u="none" strike="noStrike" dirty="0" smtClean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0418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dirty="0" smtClean="0">
                <a:effectLst/>
              </a:rPr>
              <a:t>Virtual Lab for Microsoft Hyper-V brings </a:t>
            </a:r>
            <a:r>
              <a:rPr lang="en-US" sz="1200" u="none" strike="noStrike" dirty="0" err="1" smtClean="0">
                <a:effectLst/>
              </a:rPr>
              <a:t>SureBackup</a:t>
            </a:r>
            <a:r>
              <a:rPr lang="en-US" sz="1200" u="none" strike="noStrike" dirty="0" smtClean="0">
                <a:effectLst/>
              </a:rPr>
              <a:t>, U-AIR and On-Demand Sandbox to</a:t>
            </a:r>
            <a:r>
              <a:rPr lang="en-US" sz="1200" u="none" strike="noStrike" baseline="0" dirty="0" smtClean="0">
                <a:effectLst/>
              </a:rPr>
              <a:t> Hyper-V.</a:t>
            </a:r>
            <a:endParaRPr lang="en-US" sz="1200" b="0" i="0" u="none" strike="noStrike" dirty="0" smtClean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0213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dirty="0" err="1" smtClean="0">
                <a:effectLst/>
              </a:rPr>
              <a:t>SureReplica</a:t>
            </a:r>
            <a:r>
              <a:rPr lang="en-US" sz="1200" u="none" strike="noStrike" dirty="0" smtClean="0">
                <a:effectLst/>
              </a:rPr>
              <a:t> automatically verifies every restore point of every replica.</a:t>
            </a:r>
            <a:endParaRPr lang="en-US" sz="1200" b="0" i="0" u="none" strike="noStrike" dirty="0" smtClean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2833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dirty="0" smtClean="0">
                <a:effectLst/>
              </a:rPr>
              <a:t>1-Click</a:t>
            </a:r>
            <a:r>
              <a:rPr lang="en-US" sz="1200" u="none" strike="noStrike" baseline="0" dirty="0" smtClean="0">
                <a:effectLst/>
              </a:rPr>
              <a:t> Restore in </a:t>
            </a:r>
            <a:r>
              <a:rPr lang="en-US" sz="1200" u="none" strike="noStrike" dirty="0" smtClean="0">
                <a:effectLst/>
              </a:rPr>
              <a:t>Enterprise Manager now lets you quickly and easily recover individual VMs.</a:t>
            </a:r>
            <a:endParaRPr lang="en-US" sz="1200" b="0" i="0" u="none" strike="noStrike" dirty="0" smtClean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9808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dirty="0" smtClean="0">
                <a:effectLst/>
              </a:rPr>
              <a:t>Flexible delegation settings enable self-service recovery of VMs and files.</a:t>
            </a:r>
            <a:endParaRPr lang="en-US" sz="1200" b="0" i="0" u="none" strike="noStrike" dirty="0" smtClean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7979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"/>
            <a:r>
              <a:rPr lang="en-US" sz="1200" u="none" strike="noStrike" dirty="0" err="1" smtClean="0">
                <a:effectLst/>
              </a:rPr>
              <a:t>Veeam</a:t>
            </a:r>
            <a:r>
              <a:rPr lang="en-US" sz="1200" u="none" strike="noStrike" dirty="0" smtClean="0">
                <a:effectLst/>
              </a:rPr>
              <a:t> Explorer for Microsoft SharePoint provides built-in e-discovery and quick restore of individual SharePoint items.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699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dirty="0" smtClean="0">
                <a:effectLst/>
              </a:rPr>
              <a:t>Monitor your backup infrastructure directly from the </a:t>
            </a:r>
            <a:r>
              <a:rPr lang="en-US" sz="1200" u="none" strike="noStrike" dirty="0" err="1" smtClean="0">
                <a:effectLst/>
              </a:rPr>
              <a:t>vSphere</a:t>
            </a:r>
            <a:r>
              <a:rPr lang="en-US" sz="1200" u="none" strike="noStrike" dirty="0" smtClean="0">
                <a:effectLst/>
              </a:rPr>
              <a:t> Web Client.</a:t>
            </a:r>
            <a:endParaRPr lang="en-US" sz="1200" b="0" i="0" u="none" strike="noStrike" dirty="0" smtClean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123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753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dirty="0" smtClean="0">
                <a:effectLst/>
              </a:rPr>
              <a:t>Get an at-a-glance view of your backup infrastructure and jobs.</a:t>
            </a:r>
            <a:endParaRPr lang="en-US" sz="1200" b="0" i="0" u="none" strike="noStrike" dirty="0" smtClean="0">
              <a:solidFill>
                <a:srgbClr val="000000"/>
              </a:solidFill>
              <a:effectLst/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3942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dirty="0" smtClean="0">
                <a:effectLst/>
              </a:rPr>
              <a:t>Ensure all mission-critical VMs are protected with valid backups and replicas.</a:t>
            </a:r>
            <a:endParaRPr lang="en-US" sz="1200" b="0" i="0" u="none" strike="noStrike" dirty="0" smtClean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441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dirty="0" smtClean="0">
                <a:effectLst/>
              </a:rPr>
              <a:t>Verify your backup repositories have enough</a:t>
            </a:r>
            <a:r>
              <a:rPr lang="en-US" sz="1200" u="none" strike="noStrike" baseline="0" dirty="0" smtClean="0">
                <a:effectLst/>
              </a:rPr>
              <a:t> capacity.</a:t>
            </a:r>
            <a:endParaRPr lang="en-US" sz="1200" b="0" i="0" u="none" strike="noStrike" dirty="0" smtClean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7710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dirty="0" smtClean="0">
                <a:effectLst/>
              </a:rPr>
              <a:t>Track the real-time traffic savings from Built-in WAN Acceleration.</a:t>
            </a:r>
            <a:endParaRPr lang="en-US" sz="1200" b="0" i="0" u="none" strike="noStrike" dirty="0" smtClean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619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dirty="0" smtClean="0">
                <a:effectLst/>
              </a:rPr>
              <a:t>Get a summary view of your</a:t>
            </a:r>
            <a:r>
              <a:rPr lang="en-US" sz="1200" u="none" strike="noStrike" baseline="0" dirty="0" smtClean="0">
                <a:effectLst/>
              </a:rPr>
              <a:t> complete</a:t>
            </a:r>
            <a:r>
              <a:rPr lang="en-US" sz="1200" u="none" strike="noStrike" dirty="0" smtClean="0">
                <a:effectLst/>
              </a:rPr>
              <a:t> backup infrastructure.</a:t>
            </a:r>
            <a:endParaRPr lang="en-US" sz="1200" b="0" i="0" u="none" strike="noStrike" dirty="0" smtClean="0">
              <a:solidFill>
                <a:srgbClr val="000000"/>
              </a:solidFill>
              <a:effectLst/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091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dirty="0" smtClean="0">
                <a:effectLst/>
              </a:rPr>
              <a:t>Track the status of all jobs across all </a:t>
            </a:r>
            <a:r>
              <a:rPr lang="en-US" sz="1200" u="none" strike="noStrike" dirty="0" err="1" smtClean="0">
                <a:effectLst/>
              </a:rPr>
              <a:t>Veeam</a:t>
            </a:r>
            <a:r>
              <a:rPr lang="en-US" sz="1200" u="none" strike="noStrike" dirty="0" smtClean="0">
                <a:effectLst/>
              </a:rPr>
              <a:t> Backup &amp; Replication servers.</a:t>
            </a:r>
            <a:endParaRPr lang="en-US" sz="1200" b="0" i="0" u="none" strike="noStrike" dirty="0" smtClean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pPr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228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dirty="0" smtClean="0">
                <a:effectLst/>
              </a:rPr>
              <a:t>Analyze VMware VM configuration settings to identify issues that might prevent successful backups.</a:t>
            </a:r>
            <a:endParaRPr lang="en-US" sz="1200" b="0" i="0" u="none" strike="noStrike" dirty="0" smtClean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468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dirty="0" smtClean="0">
                <a:effectLst/>
              </a:rPr>
              <a:t>Identify VMs that are not protected by the recommended number of backup</a:t>
            </a:r>
            <a:r>
              <a:rPr lang="en-US" sz="1200" u="none" strike="noStrike" baseline="0" dirty="0" smtClean="0">
                <a:effectLst/>
              </a:rPr>
              <a:t> copies.</a:t>
            </a:r>
            <a:endParaRPr lang="en-US" sz="1200" b="0" i="0" u="none" strike="noStrike" dirty="0" smtClean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pPr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835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"/>
            <a:r>
              <a:rPr lang="en-US" sz="1200" u="none" strike="noStrike" dirty="0" smtClean="0">
                <a:effectLst/>
              </a:rPr>
              <a:t>Monitor all aspects of your </a:t>
            </a:r>
            <a:r>
              <a:rPr lang="en-US" sz="1200" u="none" strike="noStrike" dirty="0" err="1" smtClean="0">
                <a:effectLst/>
              </a:rPr>
              <a:t>vCloud</a:t>
            </a:r>
            <a:r>
              <a:rPr lang="en-US" sz="1200" u="none" strike="noStrike" dirty="0" smtClean="0">
                <a:effectLst/>
              </a:rPr>
              <a:t> Director infrastructure and supporting </a:t>
            </a:r>
            <a:r>
              <a:rPr lang="en-US" sz="1200" u="none" strike="noStrike" dirty="0" err="1" smtClean="0">
                <a:effectLst/>
              </a:rPr>
              <a:t>vSphere</a:t>
            </a:r>
            <a:r>
              <a:rPr lang="en-US" sz="1200" u="none" strike="noStrike" dirty="0" smtClean="0">
                <a:effectLst/>
              </a:rPr>
              <a:t> components.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pPr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1698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"/>
            <a:r>
              <a:rPr lang="en-US" sz="1200" u="none" strike="noStrike" dirty="0" smtClean="0">
                <a:effectLst/>
              </a:rPr>
              <a:t>Review the configuration</a:t>
            </a:r>
            <a:r>
              <a:rPr lang="en-US" sz="1200" u="none" strike="noStrike" baseline="0" dirty="0" smtClean="0">
                <a:effectLst/>
              </a:rPr>
              <a:t> of the</a:t>
            </a:r>
            <a:r>
              <a:rPr lang="en-US" sz="1200" u="none" strike="noStrike" dirty="0" smtClean="0">
                <a:effectLst/>
              </a:rPr>
              <a:t> </a:t>
            </a:r>
            <a:r>
              <a:rPr lang="en-US" sz="1200" u="none" strike="noStrike" dirty="0" err="1" smtClean="0">
                <a:effectLst/>
              </a:rPr>
              <a:t>vApps</a:t>
            </a:r>
            <a:r>
              <a:rPr lang="en-US" sz="1200" u="none" strike="noStrike" dirty="0" smtClean="0">
                <a:effectLst/>
              </a:rPr>
              <a:t> in your </a:t>
            </a:r>
            <a:r>
              <a:rPr lang="en-US" sz="1200" u="none" strike="noStrike" dirty="0" err="1" smtClean="0">
                <a:effectLst/>
              </a:rPr>
              <a:t>vCloud</a:t>
            </a:r>
            <a:r>
              <a:rPr lang="en-US" sz="1200" u="none" strike="noStrike" dirty="0" smtClean="0">
                <a:effectLst/>
              </a:rPr>
              <a:t> Director environment.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/>
              <a:pPr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131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63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75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75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75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7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ec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97439"/>
            <a:ext cx="8363938" cy="5678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268760"/>
            <a:ext cx="8363938" cy="72686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75"/>
              </a:spcAft>
              <a:buNone/>
              <a:defRPr sz="2800" spc="-100" baseline="0"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800" spc="-50" baseline="0"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300"/>
              </a:spcAft>
              <a:buNone/>
              <a:defRPr sz="1500"/>
            </a:lvl3pPr>
            <a:lvl4pPr marL="0" indent="0">
              <a:spcBef>
                <a:spcPts val="0"/>
              </a:spcBef>
              <a:spcAft>
                <a:spcPts val="3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300"/>
              </a:spcAft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8314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Section Divider with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>
            <a:spLocks noGrp="1"/>
          </p:cNvSpPr>
          <p:nvPr>
            <p:ph sz="quarter" idx="11"/>
          </p:nvPr>
        </p:nvSpPr>
        <p:spPr>
          <a:xfrm>
            <a:off x="365760" y="3588871"/>
            <a:ext cx="8425184" cy="488201"/>
          </a:xfrm>
        </p:spPr>
        <p:txBody>
          <a:bodyPr lIns="36000" tIns="36000" rIns="36000" bIns="36000"/>
          <a:lstStyle>
            <a:lvl1pPr marL="0" indent="0">
              <a:buNone/>
              <a:defRPr sz="3000" spc="0" baseline="0">
                <a:latin typeface="+mn-lt"/>
              </a:defRPr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607047"/>
            <a:ext cx="8423524" cy="830997"/>
          </a:xfrm>
        </p:spPr>
        <p:txBody>
          <a:bodyPr/>
          <a:lstStyle>
            <a:lvl1pPr marL="0" indent="0">
              <a:buNone/>
              <a:defRPr sz="6000" i="0" spc="-75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 smtClean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66306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Divi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886035"/>
            <a:ext cx="8423524" cy="830997"/>
          </a:xfrm>
        </p:spPr>
        <p:txBody>
          <a:bodyPr/>
          <a:lstStyle>
            <a:lvl1pPr marL="0" indent="0">
              <a:buNone/>
              <a:defRPr sz="6000" i="0" spc="-75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 smtClean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45998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Divider with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>
            <a:spLocks noGrp="1"/>
          </p:cNvSpPr>
          <p:nvPr>
            <p:ph sz="quarter" idx="11"/>
          </p:nvPr>
        </p:nvSpPr>
        <p:spPr>
          <a:xfrm>
            <a:off x="365760" y="3588871"/>
            <a:ext cx="8425184" cy="488201"/>
          </a:xfrm>
        </p:spPr>
        <p:txBody>
          <a:bodyPr lIns="36000" tIns="36000" rIns="36000" bIns="36000"/>
          <a:lstStyle>
            <a:lvl1pPr marL="0" indent="0">
              <a:buNone/>
              <a:defRPr sz="3000" spc="0" baseline="0">
                <a:latin typeface="+mn-lt"/>
              </a:defRPr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607047"/>
            <a:ext cx="8423524" cy="830997"/>
          </a:xfrm>
        </p:spPr>
        <p:txBody>
          <a:bodyPr/>
          <a:lstStyle>
            <a:lvl1pPr marL="0" indent="0">
              <a:buNone/>
              <a:defRPr sz="6000" i="0" spc="-75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 smtClean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2675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olid Background">
    <p:bg>
      <p:bgPr>
        <a:solidFill>
          <a:srgbClr val="54B9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225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Solid Background">
    <p:bg>
      <p:bgPr>
        <a:solidFill>
          <a:srgbClr val="FFD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912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olid Background">
    <p:bg>
      <p:bgPr>
        <a:solidFill>
          <a:srgbClr val="0076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555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26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ec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97439"/>
            <a:ext cx="8363938" cy="5678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268760"/>
            <a:ext cx="8363938" cy="72686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75"/>
              </a:spcAft>
              <a:buNone/>
              <a:defRPr sz="2800" spc="-100" baseline="0"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800" spc="-50" baseline="0"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300"/>
              </a:spcAft>
              <a:buNone/>
              <a:defRPr sz="1500"/>
            </a:lvl3pPr>
            <a:lvl4pPr marL="0" indent="0">
              <a:spcBef>
                <a:spcPts val="0"/>
              </a:spcBef>
              <a:spcAft>
                <a:spcPts val="3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30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47262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371600"/>
            <a:ext cx="8363938" cy="140346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28773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36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371600"/>
            <a:ext cx="8363938" cy="140346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5250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6165304"/>
            <a:ext cx="9144000" cy="692696"/>
          </a:xfrm>
          <a:prstGeom prst="rect">
            <a:avLst/>
          </a:prstGeom>
          <a:solidFill>
            <a:srgbClr val="FBFBF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077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een Section Divid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886035"/>
            <a:ext cx="8423524" cy="830997"/>
          </a:xfrm>
        </p:spPr>
        <p:txBody>
          <a:bodyPr/>
          <a:lstStyle>
            <a:lvl1pPr marL="0" indent="0">
              <a:buNone/>
              <a:defRPr sz="6000" i="0" spc="-75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 smtClean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36816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ec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97439"/>
            <a:ext cx="8363938" cy="5678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268760"/>
            <a:ext cx="8363938" cy="72686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75"/>
              </a:spcAft>
              <a:buNone/>
              <a:defRPr sz="2800" spc="-100" baseline="0"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800" spc="-50" baseline="0"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300"/>
              </a:spcAft>
              <a:buNone/>
              <a:defRPr sz="1500"/>
            </a:lvl3pPr>
            <a:lvl4pPr marL="0" indent="0">
              <a:spcBef>
                <a:spcPts val="0"/>
              </a:spcBef>
              <a:spcAft>
                <a:spcPts val="3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30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756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371600"/>
            <a:ext cx="8363938" cy="140346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30541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35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6165304"/>
            <a:ext cx="9144000" cy="692696"/>
          </a:xfrm>
          <a:prstGeom prst="rect">
            <a:avLst/>
          </a:prstGeom>
          <a:solidFill>
            <a:srgbClr val="FBFBF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145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een Section Divid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886035"/>
            <a:ext cx="8423524" cy="830997"/>
          </a:xfrm>
        </p:spPr>
        <p:txBody>
          <a:bodyPr/>
          <a:lstStyle>
            <a:lvl1pPr marL="0" indent="0">
              <a:buNone/>
              <a:defRPr sz="6000" i="0" spc="-75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 smtClean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70119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82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6165304"/>
            <a:ext cx="9144000" cy="692696"/>
          </a:xfrm>
          <a:prstGeom prst="rect">
            <a:avLst/>
          </a:prstGeom>
          <a:solidFill>
            <a:srgbClr val="FBFBF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17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een Section Divid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886035"/>
            <a:ext cx="8423524" cy="830997"/>
          </a:xfrm>
        </p:spPr>
        <p:txBody>
          <a:bodyPr/>
          <a:lstStyle>
            <a:lvl1pPr marL="0" indent="0">
              <a:buNone/>
              <a:defRPr sz="6000" i="0" spc="-75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 smtClean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81430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CF3D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2804502"/>
            <a:ext cx="8423524" cy="830997"/>
          </a:xfrm>
        </p:spPr>
        <p:txBody>
          <a:bodyPr/>
          <a:lstStyle>
            <a:lvl1pPr marL="0" indent="0">
              <a:buNone/>
              <a:defRPr sz="6000" i="0" spc="-75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smtClean="0"/>
              <a:t>Presentation Title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74320" y="3823765"/>
            <a:ext cx="5636696" cy="387798"/>
          </a:xfrm>
        </p:spPr>
        <p:txBody>
          <a:bodyPr/>
          <a:lstStyle>
            <a:lvl1pPr marL="0" indent="0">
              <a:buNone/>
              <a:defRPr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264" y="216111"/>
            <a:ext cx="1288300" cy="49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" y="5987380"/>
            <a:ext cx="751938" cy="59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059" y="6117679"/>
            <a:ext cx="1810769" cy="47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159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ection Divider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886035"/>
            <a:ext cx="8423524" cy="830997"/>
          </a:xfrm>
        </p:spPr>
        <p:txBody>
          <a:bodyPr/>
          <a:lstStyle>
            <a:lvl1pPr marL="0" indent="0">
              <a:buNone/>
              <a:defRPr sz="6000" i="0" spc="-75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 smtClean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1635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ection Divider with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365760" y="3588871"/>
            <a:ext cx="8425184" cy="488201"/>
          </a:xfrm>
        </p:spPr>
        <p:txBody>
          <a:bodyPr lIns="36000" tIns="36000" rIns="36000" bIns="36000"/>
          <a:lstStyle>
            <a:lvl1pPr marL="0" indent="0">
              <a:buNone/>
              <a:defRPr sz="3000" spc="0" baseline="0">
                <a:latin typeface="+mn-lt"/>
              </a:defRPr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607047"/>
            <a:ext cx="8423524" cy="830997"/>
          </a:xfrm>
        </p:spPr>
        <p:txBody>
          <a:bodyPr/>
          <a:lstStyle>
            <a:lvl1pPr marL="0" indent="0">
              <a:buNone/>
              <a:defRPr sz="6000" i="0" spc="-75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 smtClean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475173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Section Divi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886035"/>
            <a:ext cx="8423524" cy="830997"/>
          </a:xfrm>
        </p:spPr>
        <p:txBody>
          <a:bodyPr/>
          <a:lstStyle>
            <a:lvl1pPr marL="0" indent="0">
              <a:buNone/>
              <a:defRPr sz="6000" i="0" spc="-75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 smtClean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0953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299322"/>
            <a:ext cx="8363938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196752"/>
            <a:ext cx="8363937" cy="14034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smtClean="0"/>
              <a:t>Fourth level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65760" y="6613626"/>
            <a:ext cx="530433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80000">
                      <a:srgbClr val="000000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  <a:latin typeface="+mn-lt"/>
              </a:rPr>
              <a:t>© 2013 Veeam Software. All rights reserved. All trademarks are the property of their respective owners. </a:t>
            </a:r>
          </a:p>
        </p:txBody>
      </p:sp>
    </p:spTree>
    <p:extLst>
      <p:ext uri="{BB962C8B-B14F-4D97-AF65-F5344CB8AC3E}">
        <p14:creationId xmlns:p14="http://schemas.microsoft.com/office/powerpoint/2010/main" val="278669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28" r:id="rId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604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0" baseline="0" dirty="0" smtClean="0">
          <a:ln w="3175">
            <a:noFill/>
          </a:ln>
          <a:gradFill>
            <a:gsLst>
              <a:gs pos="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n-lt"/>
          <a:ea typeface="+mn-ea"/>
          <a:cs typeface="Arial" charset="0"/>
        </a:defRPr>
      </a:lvl1pPr>
    </p:titleStyle>
    <p:bodyStyle>
      <a:lvl1pPr marL="259660" indent="-259660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800" kern="1200" spc="-100" baseline="0">
          <a:gradFill flip="none" rotWithShape="1">
            <a:gsLst>
              <a:gs pos="0">
                <a:schemeClr val="bg1">
                  <a:lumMod val="50000"/>
                </a:schemeClr>
              </a:gs>
              <a:gs pos="86000">
                <a:schemeClr val="bg1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1pPr>
      <a:lvl2pPr marL="472868" indent="-213207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472868" algn="l"/>
        </a:tabLst>
        <a:defRPr sz="2400" kern="1200" spc="-100" baseline="0">
          <a:gradFill flip="none" rotWithShape="1">
            <a:gsLst>
              <a:gs pos="0">
                <a:schemeClr val="bg1">
                  <a:lumMod val="50000"/>
                </a:schemeClr>
              </a:gs>
              <a:gs pos="86000">
                <a:schemeClr val="bg1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2pPr>
      <a:lvl3pPr marL="686074" indent="-213207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000" kern="1200" spc="-70" baseline="0">
          <a:gradFill flip="none" rotWithShape="1">
            <a:gsLst>
              <a:gs pos="0">
                <a:schemeClr val="bg1">
                  <a:lumMod val="50000"/>
                </a:schemeClr>
              </a:gs>
              <a:gs pos="86000">
                <a:schemeClr val="bg1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3pPr>
      <a:lvl4pPr marL="1112489" indent="-167946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686074" algn="l"/>
        </a:tabLst>
        <a:defRPr sz="1600" kern="1200">
          <a:gradFill flip="none" rotWithShape="1">
            <a:gsLst>
              <a:gs pos="0">
                <a:schemeClr val="bg1">
                  <a:lumMod val="50000"/>
                </a:schemeClr>
              </a:gs>
              <a:gs pos="86000">
                <a:schemeClr val="bg1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4pPr>
      <a:lvl5pPr marL="1285199" indent="-172710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800" kern="1200">
          <a:gradFill flip="none" rotWithShape="1">
            <a:gsLst>
              <a:gs pos="0">
                <a:schemeClr val="bg1">
                  <a:lumMod val="50000"/>
                </a:schemeClr>
              </a:gs>
              <a:gs pos="86000">
                <a:schemeClr val="bg1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1886629" indent="-171512" algn="l" defTabSz="6860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652" indent="-171512" algn="l" defTabSz="6860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676" indent="-171512" algn="l" defTabSz="6860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700" indent="-171512" algn="l" defTabSz="6860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024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047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9070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2094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5118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8140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1164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4188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228600"/>
            <a:ext cx="8363938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371600"/>
            <a:ext cx="8363937" cy="14034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3645024"/>
            <a:ext cx="9144000" cy="3212976"/>
          </a:xfrm>
          <a:prstGeom prst="rect">
            <a:avLst/>
          </a:prstGeom>
          <a:gradFill flip="none" rotWithShape="1">
            <a:gsLst>
              <a:gs pos="15000">
                <a:srgbClr val="000000">
                  <a:lumMod val="0"/>
                  <a:alpha val="1000"/>
                </a:srgbClr>
              </a:gs>
              <a:gs pos="0">
                <a:schemeClr val="bg1">
                  <a:alpha val="0"/>
                  <a:lumMod val="0"/>
                </a:schemeClr>
              </a:gs>
              <a:gs pos="86000">
                <a:schemeClr val="bg1">
                  <a:lumMod val="0"/>
                  <a:alpha val="34000"/>
                </a:schemeClr>
              </a:gs>
            </a:gsLst>
            <a:lin ang="5400000" scaled="0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239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6047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-75" baseline="0" dirty="0" smtClean="0">
          <a:ln w="3175">
            <a:noFill/>
          </a:ln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259660" indent="-259660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800" kern="1200">
          <a:gradFill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72868" indent="-213207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472868" algn="l"/>
        </a:tabLst>
        <a:defRPr sz="2400" kern="1200">
          <a:gradFill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6074" indent="-213207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000" kern="1200">
          <a:gradFill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112489" indent="-167946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686074" algn="l"/>
        </a:tabLst>
        <a:defRPr sz="1600" kern="1200">
          <a:gradFill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85199" indent="-172710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500" kern="1200">
          <a:gradFill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6629" indent="-171512" algn="l" defTabSz="6860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652" indent="-171512" algn="l" defTabSz="6860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676" indent="-171512" algn="l" defTabSz="6860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700" indent="-171512" algn="l" defTabSz="6860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024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047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9070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2094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5118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8140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1164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4188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518509"/>
            <a:ext cx="8363938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415939"/>
            <a:ext cx="8363937" cy="14034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smtClean="0"/>
              <a:t>Fourth level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65760" y="6613626"/>
            <a:ext cx="530433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80000">
                      <a:srgbClr val="000000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</a:rPr>
              <a:t>© 2013 Veeam Software. All rights reserved. All trademarks are the property of their respective owners. </a:t>
            </a:r>
          </a:p>
        </p:txBody>
      </p:sp>
    </p:spTree>
    <p:extLst>
      <p:ext uri="{BB962C8B-B14F-4D97-AF65-F5344CB8AC3E}">
        <p14:creationId xmlns:p14="http://schemas.microsoft.com/office/powerpoint/2010/main" val="231221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604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0" baseline="0" dirty="0" smtClean="0">
          <a:ln w="3175">
            <a:noFill/>
          </a:ln>
          <a:gradFill>
            <a:gsLst>
              <a:gs pos="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n-lt"/>
          <a:ea typeface="+mn-ea"/>
          <a:cs typeface="Arial" charset="0"/>
        </a:defRPr>
      </a:lvl1pPr>
    </p:titleStyle>
    <p:bodyStyle>
      <a:lvl1pPr marL="259660" indent="-259660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800" kern="1200" spc="-100" baseline="0">
          <a:gradFill flip="none" rotWithShape="1">
            <a:gsLst>
              <a:gs pos="0">
                <a:schemeClr val="bg1">
                  <a:lumMod val="50000"/>
                </a:schemeClr>
              </a:gs>
              <a:gs pos="86000">
                <a:schemeClr val="bg1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1pPr>
      <a:lvl2pPr marL="472868" indent="-213207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472868" algn="l"/>
        </a:tabLst>
        <a:defRPr sz="2400" kern="1200" spc="-100" baseline="0">
          <a:gradFill flip="none" rotWithShape="1">
            <a:gsLst>
              <a:gs pos="0">
                <a:schemeClr val="bg1">
                  <a:lumMod val="50000"/>
                </a:schemeClr>
              </a:gs>
              <a:gs pos="86000">
                <a:schemeClr val="bg1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2pPr>
      <a:lvl3pPr marL="686074" indent="-213207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000" kern="1200" spc="-70" baseline="0">
          <a:gradFill flip="none" rotWithShape="1">
            <a:gsLst>
              <a:gs pos="0">
                <a:schemeClr val="bg1">
                  <a:lumMod val="50000"/>
                </a:schemeClr>
              </a:gs>
              <a:gs pos="86000">
                <a:schemeClr val="bg1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3pPr>
      <a:lvl4pPr marL="1112489" indent="-167946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686074" algn="l"/>
        </a:tabLst>
        <a:defRPr sz="1600" kern="1200">
          <a:gradFill flip="none" rotWithShape="1">
            <a:gsLst>
              <a:gs pos="0">
                <a:schemeClr val="bg1">
                  <a:lumMod val="50000"/>
                </a:schemeClr>
              </a:gs>
              <a:gs pos="86000">
                <a:schemeClr val="bg1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4pPr>
      <a:lvl5pPr marL="1285199" indent="-172710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800" kern="1200">
          <a:gradFill flip="none" rotWithShape="1">
            <a:gsLst>
              <a:gs pos="0">
                <a:schemeClr val="bg1">
                  <a:lumMod val="50000"/>
                </a:schemeClr>
              </a:gs>
              <a:gs pos="86000">
                <a:schemeClr val="bg1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1886629" indent="-171512" algn="l" defTabSz="6860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652" indent="-171512" algn="l" defTabSz="6860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676" indent="-171512" algn="l" defTabSz="6860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700" indent="-171512" algn="l" defTabSz="6860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024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047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9070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2094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5118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8140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1164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4188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518509"/>
            <a:ext cx="8363938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415939"/>
            <a:ext cx="8363937" cy="14034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smtClean="0"/>
              <a:t>Fourth level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65760" y="6613626"/>
            <a:ext cx="530433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80000">
                      <a:srgbClr val="000000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</a:rPr>
              <a:t>© 2013 Veeam Software. All rights reserved. All trademarks are the property of their respective owners. </a:t>
            </a:r>
          </a:p>
        </p:txBody>
      </p:sp>
    </p:spTree>
    <p:extLst>
      <p:ext uri="{BB962C8B-B14F-4D97-AF65-F5344CB8AC3E}">
        <p14:creationId xmlns:p14="http://schemas.microsoft.com/office/powerpoint/2010/main" val="268888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604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0" baseline="0" dirty="0" smtClean="0">
          <a:ln w="3175">
            <a:noFill/>
          </a:ln>
          <a:gradFill>
            <a:gsLst>
              <a:gs pos="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n-lt"/>
          <a:ea typeface="+mn-ea"/>
          <a:cs typeface="Arial" charset="0"/>
        </a:defRPr>
      </a:lvl1pPr>
    </p:titleStyle>
    <p:bodyStyle>
      <a:lvl1pPr marL="259660" indent="-259660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800" kern="1200" spc="-100" baseline="0">
          <a:gradFill flip="none" rotWithShape="1">
            <a:gsLst>
              <a:gs pos="0">
                <a:schemeClr val="bg1">
                  <a:lumMod val="50000"/>
                </a:schemeClr>
              </a:gs>
              <a:gs pos="86000">
                <a:schemeClr val="bg1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1pPr>
      <a:lvl2pPr marL="472868" indent="-213207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472868" algn="l"/>
        </a:tabLst>
        <a:defRPr sz="2400" kern="1200" spc="-100" baseline="0">
          <a:gradFill flip="none" rotWithShape="1">
            <a:gsLst>
              <a:gs pos="0">
                <a:schemeClr val="bg1">
                  <a:lumMod val="50000"/>
                </a:schemeClr>
              </a:gs>
              <a:gs pos="86000">
                <a:schemeClr val="bg1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2pPr>
      <a:lvl3pPr marL="686074" indent="-213207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000" kern="1200" spc="-70" baseline="0">
          <a:gradFill flip="none" rotWithShape="1">
            <a:gsLst>
              <a:gs pos="0">
                <a:schemeClr val="bg1">
                  <a:lumMod val="50000"/>
                </a:schemeClr>
              </a:gs>
              <a:gs pos="86000">
                <a:schemeClr val="bg1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3pPr>
      <a:lvl4pPr marL="1112489" indent="-167946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686074" algn="l"/>
        </a:tabLst>
        <a:defRPr sz="1600" kern="1200">
          <a:gradFill flip="none" rotWithShape="1">
            <a:gsLst>
              <a:gs pos="0">
                <a:schemeClr val="bg1">
                  <a:lumMod val="50000"/>
                </a:schemeClr>
              </a:gs>
              <a:gs pos="86000">
                <a:schemeClr val="bg1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4pPr>
      <a:lvl5pPr marL="1285199" indent="-172710" algn="l" defTabSz="686047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800" kern="1200">
          <a:gradFill flip="none" rotWithShape="1">
            <a:gsLst>
              <a:gs pos="0">
                <a:schemeClr val="bg1">
                  <a:lumMod val="50000"/>
                </a:schemeClr>
              </a:gs>
              <a:gs pos="86000">
                <a:schemeClr val="bg1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1886629" indent="-171512" algn="l" defTabSz="6860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652" indent="-171512" algn="l" defTabSz="6860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676" indent="-171512" algn="l" defTabSz="6860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700" indent="-171512" algn="l" defTabSz="68604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024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047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9070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2094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5118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8140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1164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4188" algn="l" defTabSz="6860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9.png"/><Relationship Id="rId3" Type="http://schemas.openxmlformats.org/officeDocument/2006/relationships/tags" Target="../tags/tag3.xml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7.xml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tags" Target="../tags/tag4.xml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74320" y="2804502"/>
            <a:ext cx="8423524" cy="664797"/>
          </a:xfrm>
        </p:spPr>
        <p:txBody>
          <a:bodyPr/>
          <a:lstStyle/>
          <a:p>
            <a:r>
              <a:rPr lang="en-US" sz="4800" dirty="0" smtClean="0"/>
              <a:t>Veeam Backup &amp; Replication v7</a:t>
            </a:r>
            <a:endParaRPr lang="ru-RU" sz="4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74320" y="4509120"/>
            <a:ext cx="5636696" cy="3877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274320" y="3561866"/>
            <a:ext cx="8423524" cy="443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defRPr sz="6000" i="0" kern="1200" spc="-75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72868" indent="-213207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472868" algn="l"/>
              </a:tabLst>
              <a:defRPr sz="2400" kern="12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86074" indent="-213207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000" kern="12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112489" indent="-167946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686074" algn="l"/>
              </a:tabLst>
              <a:defRPr sz="1600" kern="12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85199" indent="-172710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500" kern="12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1886629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652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676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700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Taking Modern Data Protection to the next level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6769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159824" cy="2136482"/>
          </a:xfrm>
        </p:spPr>
        <p:txBody>
          <a:bodyPr/>
          <a:lstStyle/>
          <a:p>
            <a:pPr marL="265176" indent="0">
              <a:spcBef>
                <a:spcPts val="1200"/>
              </a:spcBef>
              <a:spcAft>
                <a:spcPts val="675"/>
              </a:spcAft>
              <a:buNone/>
            </a:pPr>
            <a:r>
              <a:rPr lang="en-US" sz="2400" dirty="0" smtClean="0"/>
              <a:t>Up </a:t>
            </a:r>
            <a:r>
              <a:rPr lang="en-US" sz="2400" dirty="0"/>
              <a:t>to </a:t>
            </a:r>
            <a:r>
              <a:rPr lang="en-US" sz="2400" dirty="0">
                <a:solidFill>
                  <a:srgbClr val="FF0000"/>
                </a:solidFill>
              </a:rPr>
              <a:t>50x faster </a:t>
            </a:r>
            <a:r>
              <a:rPr lang="en-US" sz="2400" dirty="0"/>
              <a:t>than standard file </a:t>
            </a:r>
            <a:r>
              <a:rPr lang="en-US" sz="2400" dirty="0" smtClean="0"/>
              <a:t>copy with: </a:t>
            </a:r>
          </a:p>
          <a:p>
            <a:pPr marL="722376" indent="-457200">
              <a:spcBef>
                <a:spcPts val="400"/>
              </a:spcBef>
              <a:spcAft>
                <a:spcPts val="200"/>
              </a:spcAft>
            </a:pPr>
            <a:r>
              <a:rPr lang="en-US" sz="2400" dirty="0" smtClean="0"/>
              <a:t>Caching</a:t>
            </a:r>
          </a:p>
          <a:p>
            <a:pPr marL="722376" indent="-457200">
              <a:spcBef>
                <a:spcPts val="400"/>
              </a:spcBef>
              <a:spcAft>
                <a:spcPts val="200"/>
              </a:spcAft>
            </a:pPr>
            <a:r>
              <a:rPr lang="en-US" sz="2400" dirty="0" err="1" smtClean="0"/>
              <a:t>Deduplication</a:t>
            </a:r>
            <a:endParaRPr lang="en-US" sz="2400" dirty="0" smtClean="0"/>
          </a:p>
          <a:p>
            <a:pPr marL="722376" indent="-457200">
              <a:spcBef>
                <a:spcPts val="400"/>
              </a:spcBef>
              <a:spcAft>
                <a:spcPts val="200"/>
              </a:spcAft>
            </a:pPr>
            <a:r>
              <a:rPr lang="en-US" sz="2400" dirty="0" smtClean="0"/>
              <a:t>Technology built by Veeam, optimized for Veeam backups</a:t>
            </a:r>
            <a:endParaRPr lang="en-US" dirty="0" smtClean="0"/>
          </a:p>
          <a:p>
            <a:pPr marL="265176" lvl="1" indent="0">
              <a:spcBef>
                <a:spcPts val="1200"/>
              </a:spcBef>
              <a:spcAft>
                <a:spcPts val="675"/>
              </a:spcAft>
              <a:buNone/>
              <a:tabLst/>
            </a:pPr>
            <a:r>
              <a:rPr lang="en-US" dirty="0" smtClean="0"/>
              <a:t>Easy – no agents, no additional configuration, no network setup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760" y="404664"/>
            <a:ext cx="8363938" cy="10525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60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0" baseline="0" dirty="0" smtClean="0">
                <a:ln w="3175">
                  <a:noFill/>
                </a:ln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Arial" charset="0"/>
              </a:defRPr>
            </a:lvl1pPr>
          </a:lstStyle>
          <a:p>
            <a:r>
              <a:rPr lang="en-US" sz="2800" dirty="0" smtClean="0"/>
              <a:t>Solution:</a:t>
            </a:r>
          </a:p>
          <a:p>
            <a:r>
              <a:rPr lang="en-US" dirty="0" smtClean="0"/>
              <a:t>Built-in WAN Acceleration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636499" y="4437112"/>
            <a:ext cx="7871002" cy="1736035"/>
            <a:chOff x="636499" y="4437112"/>
            <a:chExt cx="7871002" cy="1736035"/>
          </a:xfrm>
        </p:grpSpPr>
        <p:grpSp>
          <p:nvGrpSpPr>
            <p:cNvPr id="40" name="Group 39"/>
            <p:cNvGrpSpPr/>
            <p:nvPr/>
          </p:nvGrpSpPr>
          <p:grpSpPr>
            <a:xfrm>
              <a:off x="636499" y="4437112"/>
              <a:ext cx="7871002" cy="1736035"/>
              <a:chOff x="871720" y="4727357"/>
              <a:chExt cx="7871002" cy="173603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871720" y="4727357"/>
                <a:ext cx="5995404" cy="1736035"/>
                <a:chOff x="553678" y="4267200"/>
                <a:chExt cx="6172200" cy="1978532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1317191" y="4992551"/>
                  <a:ext cx="1008112" cy="288032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flipV="1">
                  <a:off x="1483585" y="5568615"/>
                  <a:ext cx="841718" cy="182262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6382" y="4267200"/>
                  <a:ext cx="927203" cy="8193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3678" y="5424599"/>
                  <a:ext cx="927203" cy="8211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" name="Picture 5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93838" y="5169938"/>
                  <a:ext cx="911659" cy="5093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4" name="Text Placeholder 2"/>
                <p:cNvSpPr txBox="1">
                  <a:spLocks/>
                </p:cNvSpPr>
                <p:nvPr/>
              </p:nvSpPr>
              <p:spPr>
                <a:xfrm>
                  <a:off x="1849822" y="5755059"/>
                  <a:ext cx="1199691" cy="332399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>
                  <a:lvl1pPr marL="0" indent="0" algn="l" defTabSz="686047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75"/>
                    </a:spcAft>
                    <a:buSzPct val="90000"/>
                    <a:buFont typeface="Arial" pitchFamily="34" charset="0"/>
                    <a:buNone/>
                    <a:defRPr sz="2800" kern="1200" spc="-100" baseline="0"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86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r="100000" b="100000"/>
                        </a:path>
                        <a:tileRect l="-100000" t="-100000"/>
                      </a:gradFill>
                      <a:latin typeface="+mj-lt"/>
                      <a:ea typeface="+mn-ea"/>
                      <a:cs typeface="+mn-cs"/>
                    </a:defRPr>
                  </a:lvl1pPr>
                  <a:lvl2pPr marL="0" indent="0" algn="l" defTabSz="686047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SzPct val="90000"/>
                    <a:buFont typeface="Arial" pitchFamily="34" charset="0"/>
                    <a:buNone/>
                    <a:tabLst>
                      <a:tab pos="472868" algn="l"/>
                    </a:tabLst>
                    <a:defRPr sz="1800" kern="1200" spc="-50" baseline="0"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86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r="100000" b="100000"/>
                        </a:path>
                        <a:tileRect l="-100000" t="-100000"/>
                      </a:gradFill>
                      <a:latin typeface="+mj-lt"/>
                      <a:ea typeface="+mn-ea"/>
                      <a:cs typeface="+mn-cs"/>
                    </a:defRPr>
                  </a:lvl2pPr>
                  <a:lvl3pPr marL="0" indent="0" algn="l" defTabSz="686047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SzPct val="90000"/>
                    <a:buFont typeface="Arial" pitchFamily="34" charset="0"/>
                    <a:buNone/>
                    <a:defRPr sz="1500" kern="1200" spc="-70" baseline="0"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86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r="100000" b="100000"/>
                        </a:path>
                        <a:tileRect l="-100000" t="-100000"/>
                      </a:gradFill>
                      <a:latin typeface="+mn-lt"/>
                      <a:ea typeface="+mn-ea"/>
                      <a:cs typeface="+mn-cs"/>
                    </a:defRPr>
                  </a:lvl3pPr>
                  <a:lvl4pPr marL="0" indent="0" algn="l" defTabSz="686047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SzPct val="90000"/>
                    <a:buFont typeface="Arial" pitchFamily="34" charset="0"/>
                    <a:buNone/>
                    <a:tabLst>
                      <a:tab pos="686074" algn="l"/>
                    </a:tabLst>
                    <a:defRPr sz="1600" kern="1200"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86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r="100000" b="100000"/>
                        </a:path>
                        <a:tileRect l="-100000" t="-100000"/>
                      </a:gradFill>
                      <a:latin typeface="+mn-lt"/>
                      <a:ea typeface="+mn-ea"/>
                      <a:cs typeface="+mn-cs"/>
                    </a:defRPr>
                  </a:lvl4pPr>
                  <a:lvl5pPr marL="0" indent="0" algn="l" defTabSz="686047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SzPct val="90000"/>
                    <a:buFont typeface="Arial" pitchFamily="34" charset="0"/>
                    <a:buNone/>
                    <a:defRPr sz="1800" kern="1200"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86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r="100000" b="100000"/>
                        </a:path>
                        <a:tileRect l="-100000" t="-100000"/>
                      </a:gradFill>
                      <a:latin typeface="+mn-lt"/>
                      <a:ea typeface="+mn-ea"/>
                      <a:cs typeface="+mn-cs"/>
                    </a:defRPr>
                  </a:lvl5pPr>
                  <a:lvl6pPr marL="1886629" indent="-171512" algn="l" defTabSz="686047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5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29652" indent="-171512" algn="l" defTabSz="686047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5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72676" indent="-171512" algn="l" defTabSz="686047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5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915700" indent="-171512" algn="l" defTabSz="686047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5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Production</a:t>
                  </a:r>
                  <a:br>
                    <a:rPr 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</a:br>
                  <a:r>
                    <a:rPr 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storage</a:t>
                  </a:r>
                </a:p>
              </p:txBody>
            </p:sp>
            <p:grpSp>
              <p:nvGrpSpPr>
                <p:cNvPr id="15" name="Group 14"/>
                <p:cNvGrpSpPr/>
                <p:nvPr/>
              </p:nvGrpSpPr>
              <p:grpSpPr>
                <a:xfrm>
                  <a:off x="3860758" y="5169938"/>
                  <a:ext cx="1199691" cy="917520"/>
                  <a:chOff x="3975197" y="4902531"/>
                  <a:chExt cx="1199691" cy="917520"/>
                </a:xfrm>
              </p:grpSpPr>
              <p:pic>
                <p:nvPicPr>
                  <p:cNvPr id="26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132868" y="4902531"/>
                    <a:ext cx="911659" cy="5093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7" name="Text Placeholder 2"/>
                  <p:cNvSpPr txBox="1">
                    <a:spLocks/>
                  </p:cNvSpPr>
                  <p:nvPr/>
                </p:nvSpPr>
                <p:spPr>
                  <a:xfrm>
                    <a:off x="3975197" y="5487652"/>
                    <a:ext cx="1199691" cy="332399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>
                    <a:spAutoFit/>
                  </a:bodyPr>
                  <a:lstStyle>
                    <a:lvl1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675"/>
                      </a:spcAft>
                      <a:buSzPct val="90000"/>
                      <a:buFont typeface="Arial" pitchFamily="34" charset="0"/>
                      <a:buNone/>
                      <a:defRPr sz="2800" kern="1200" spc="-100" baseline="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j-lt"/>
                        <a:ea typeface="+mn-ea"/>
                        <a:cs typeface="+mn-cs"/>
                      </a:defRPr>
                    </a:lvl1pPr>
                    <a:lvl2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SzPct val="90000"/>
                      <a:buFont typeface="Arial" pitchFamily="34" charset="0"/>
                      <a:buNone/>
                      <a:tabLst>
                        <a:tab pos="472868" algn="l"/>
                      </a:tabLst>
                      <a:defRPr sz="1800" kern="1200" spc="-50" baseline="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j-lt"/>
                        <a:ea typeface="+mn-ea"/>
                        <a:cs typeface="+mn-cs"/>
                      </a:defRPr>
                    </a:lvl2pPr>
                    <a:lvl3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SzPct val="90000"/>
                      <a:buFont typeface="Arial" pitchFamily="34" charset="0"/>
                      <a:buNone/>
                      <a:defRPr sz="1500" kern="1200" spc="-70" baseline="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n-lt"/>
                        <a:ea typeface="+mn-ea"/>
                        <a:cs typeface="+mn-cs"/>
                      </a:defRPr>
                    </a:lvl3pPr>
                    <a:lvl4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SzPct val="90000"/>
                      <a:buFont typeface="Arial" pitchFamily="34" charset="0"/>
                      <a:buNone/>
                      <a:tabLst>
                        <a:tab pos="686074" algn="l"/>
                      </a:tabLst>
                      <a:defRPr sz="1600" kern="120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n-lt"/>
                        <a:ea typeface="+mn-ea"/>
                        <a:cs typeface="+mn-cs"/>
                      </a:defRPr>
                    </a:lvl4pPr>
                    <a:lvl5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SzPct val="90000"/>
                      <a:buFont typeface="Arial" pitchFamily="34" charset="0"/>
                      <a:buNone/>
                      <a:defRPr sz="1800" kern="120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n-lt"/>
                        <a:ea typeface="+mn-ea"/>
                        <a:cs typeface="+mn-cs"/>
                      </a:defRPr>
                    </a:lvl5pPr>
                    <a:lvl6pPr marL="1886629" indent="-171512" algn="l" defTabSz="686047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229652" indent="-171512" algn="l" defTabSz="686047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572676" indent="-171512" algn="l" defTabSz="686047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915700" indent="-171512" algn="l" defTabSz="686047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2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Primary</a:t>
                    </a:r>
                    <a:br>
                      <a:rPr lang="en-US" sz="12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</a:br>
                    <a:r>
                      <a:rPr lang="en-US" sz="12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backup storage</a:t>
                    </a:r>
                  </a:p>
                </p:txBody>
              </p: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3099469" y="5192573"/>
                  <a:ext cx="807009" cy="432048"/>
                  <a:chOff x="3307791" y="3184661"/>
                  <a:chExt cx="807009" cy="432048"/>
                </a:xfrm>
              </p:grpSpPr>
              <p:sp>
                <p:nvSpPr>
                  <p:cNvPr id="24" name="Right Arrow 23"/>
                  <p:cNvSpPr/>
                  <p:nvPr/>
                </p:nvSpPr>
                <p:spPr bwMode="auto">
                  <a:xfrm>
                    <a:off x="3307792" y="3184661"/>
                    <a:ext cx="807008" cy="432048"/>
                  </a:xfrm>
                  <a:prstGeom prst="rightArrow">
                    <a:avLst/>
                  </a:prstGeom>
                  <a:solidFill>
                    <a:srgbClr val="00B050"/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1409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pc="-50" dirty="0" smtClean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Segoe UI" pitchFamily="34" charset="0"/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  <p:sp>
                <p:nvSpPr>
                  <p:cNvPr id="25" name="Text Placeholder 2"/>
                  <p:cNvSpPr txBox="1">
                    <a:spLocks/>
                  </p:cNvSpPr>
                  <p:nvPr/>
                </p:nvSpPr>
                <p:spPr>
                  <a:xfrm>
                    <a:off x="3307791" y="3322371"/>
                    <a:ext cx="685884" cy="152349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>
                    <a:spAutoFit/>
                  </a:bodyPr>
                  <a:lstStyle>
                    <a:lvl1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675"/>
                      </a:spcAft>
                      <a:buSzPct val="90000"/>
                      <a:buFont typeface="Arial" pitchFamily="34" charset="0"/>
                      <a:buNone/>
                      <a:defRPr sz="2800" kern="1200" spc="-100" baseline="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j-lt"/>
                        <a:ea typeface="+mn-ea"/>
                        <a:cs typeface="+mn-cs"/>
                      </a:defRPr>
                    </a:lvl1pPr>
                    <a:lvl2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SzPct val="90000"/>
                      <a:buFont typeface="Arial" pitchFamily="34" charset="0"/>
                      <a:buNone/>
                      <a:tabLst>
                        <a:tab pos="472868" algn="l"/>
                      </a:tabLst>
                      <a:defRPr sz="1800" kern="1200" spc="-50" baseline="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j-lt"/>
                        <a:ea typeface="+mn-ea"/>
                        <a:cs typeface="+mn-cs"/>
                      </a:defRPr>
                    </a:lvl2pPr>
                    <a:lvl3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SzPct val="90000"/>
                      <a:buFont typeface="Arial" pitchFamily="34" charset="0"/>
                      <a:buNone/>
                      <a:defRPr sz="1500" kern="1200" spc="-70" baseline="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n-lt"/>
                        <a:ea typeface="+mn-ea"/>
                        <a:cs typeface="+mn-cs"/>
                      </a:defRPr>
                    </a:lvl3pPr>
                    <a:lvl4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SzPct val="90000"/>
                      <a:buFont typeface="Arial" pitchFamily="34" charset="0"/>
                      <a:buNone/>
                      <a:tabLst>
                        <a:tab pos="686074" algn="l"/>
                      </a:tabLst>
                      <a:defRPr sz="1600" kern="120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n-lt"/>
                        <a:ea typeface="+mn-ea"/>
                        <a:cs typeface="+mn-cs"/>
                      </a:defRPr>
                    </a:lvl4pPr>
                    <a:lvl5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SzPct val="90000"/>
                      <a:buFont typeface="Arial" pitchFamily="34" charset="0"/>
                      <a:buNone/>
                      <a:defRPr sz="1800" kern="120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n-lt"/>
                        <a:ea typeface="+mn-ea"/>
                        <a:cs typeface="+mn-cs"/>
                      </a:defRPr>
                    </a:lvl5pPr>
                    <a:lvl6pPr marL="1886629" indent="-171512" algn="l" defTabSz="686047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229652" indent="-171512" algn="l" defTabSz="686047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572676" indent="-171512" algn="l" defTabSz="686047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915700" indent="-171512" algn="l" defTabSz="686047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100" spc="0" dirty="0" smtClean="0">
                        <a:solidFill>
                          <a:schemeClr val="bg1"/>
                        </a:solidFill>
                      </a:rPr>
                      <a:t>Backup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5158688" y="5192573"/>
                  <a:ext cx="1567190" cy="432048"/>
                  <a:chOff x="5367010" y="3184661"/>
                  <a:chExt cx="1567190" cy="432048"/>
                </a:xfrm>
              </p:grpSpPr>
              <p:sp>
                <p:nvSpPr>
                  <p:cNvPr id="19" name="Right Arrow 18"/>
                  <p:cNvSpPr/>
                  <p:nvPr/>
                </p:nvSpPr>
                <p:spPr bwMode="auto">
                  <a:xfrm>
                    <a:off x="5367010" y="3184661"/>
                    <a:ext cx="1567190" cy="432048"/>
                  </a:xfrm>
                  <a:prstGeom prst="rightArrow">
                    <a:avLst/>
                  </a:prstGeom>
                  <a:solidFill>
                    <a:srgbClr val="00B050"/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1409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pc="-50" dirty="0" smtClean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Segoe UI" pitchFamily="34" charset="0"/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  <p:sp>
                <p:nvSpPr>
                  <p:cNvPr id="20" name="Text Placeholder 2"/>
                  <p:cNvSpPr txBox="1">
                    <a:spLocks/>
                  </p:cNvSpPr>
                  <p:nvPr/>
                </p:nvSpPr>
                <p:spPr>
                  <a:xfrm>
                    <a:off x="5562600" y="3322371"/>
                    <a:ext cx="1081057" cy="173630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>
                    <a:spAutoFit/>
                  </a:bodyPr>
                  <a:lstStyle>
                    <a:lvl1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675"/>
                      </a:spcAft>
                      <a:buSzPct val="90000"/>
                      <a:buFont typeface="Arial" pitchFamily="34" charset="0"/>
                      <a:buNone/>
                      <a:defRPr sz="2800" kern="1200" spc="-100" baseline="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j-lt"/>
                        <a:ea typeface="+mn-ea"/>
                        <a:cs typeface="+mn-cs"/>
                      </a:defRPr>
                    </a:lvl1pPr>
                    <a:lvl2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SzPct val="90000"/>
                      <a:buFont typeface="Arial" pitchFamily="34" charset="0"/>
                      <a:buNone/>
                      <a:tabLst>
                        <a:tab pos="472868" algn="l"/>
                      </a:tabLst>
                      <a:defRPr sz="1800" kern="1200" spc="-50" baseline="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j-lt"/>
                        <a:ea typeface="+mn-ea"/>
                        <a:cs typeface="+mn-cs"/>
                      </a:defRPr>
                    </a:lvl2pPr>
                    <a:lvl3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SzPct val="90000"/>
                      <a:buFont typeface="Arial" pitchFamily="34" charset="0"/>
                      <a:buNone/>
                      <a:defRPr sz="1500" kern="1200" spc="-70" baseline="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n-lt"/>
                        <a:ea typeface="+mn-ea"/>
                        <a:cs typeface="+mn-cs"/>
                      </a:defRPr>
                    </a:lvl3pPr>
                    <a:lvl4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SzPct val="90000"/>
                      <a:buFont typeface="Arial" pitchFamily="34" charset="0"/>
                      <a:buNone/>
                      <a:tabLst>
                        <a:tab pos="686074" algn="l"/>
                      </a:tabLst>
                      <a:defRPr sz="1600" kern="120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n-lt"/>
                        <a:ea typeface="+mn-ea"/>
                        <a:cs typeface="+mn-cs"/>
                      </a:defRPr>
                    </a:lvl4pPr>
                    <a:lvl5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SzPct val="90000"/>
                      <a:buFont typeface="Arial" pitchFamily="34" charset="0"/>
                      <a:buNone/>
                      <a:defRPr sz="1800" kern="120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n-lt"/>
                        <a:ea typeface="+mn-ea"/>
                        <a:cs typeface="+mn-cs"/>
                      </a:defRPr>
                    </a:lvl5pPr>
                    <a:lvl6pPr marL="1886629" indent="-171512" algn="l" defTabSz="686047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229652" indent="-171512" algn="l" defTabSz="686047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572676" indent="-171512" algn="l" defTabSz="686047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915700" indent="-171512" algn="l" defTabSz="686047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100" spc="0" dirty="0" smtClean="0">
                        <a:solidFill>
                          <a:schemeClr val="bg1"/>
                        </a:solidFill>
                      </a:rPr>
                      <a:t>Backup Copy</a:t>
                    </a:r>
                  </a:p>
                </p:txBody>
              </p:sp>
            </p:grpSp>
          </p:grpSp>
          <p:grpSp>
            <p:nvGrpSpPr>
              <p:cNvPr id="28" name="Group 27"/>
              <p:cNvGrpSpPr/>
              <p:nvPr/>
            </p:nvGrpSpPr>
            <p:grpSpPr>
              <a:xfrm>
                <a:off x="7010400" y="5480931"/>
                <a:ext cx="1732322" cy="784216"/>
                <a:chOff x="6620150" y="3690407"/>
                <a:chExt cx="1732322" cy="784216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6620150" y="3723303"/>
                  <a:ext cx="1199691" cy="751320"/>
                  <a:chOff x="5748573" y="5463808"/>
                  <a:chExt cx="1199691" cy="751320"/>
                </a:xfrm>
              </p:grpSpPr>
              <p:pic>
                <p:nvPicPr>
                  <p:cNvPr id="31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06244" y="5463808"/>
                    <a:ext cx="911659" cy="5093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32" name="Text Placeholder 2"/>
                  <p:cNvSpPr txBox="1">
                    <a:spLocks/>
                  </p:cNvSpPr>
                  <p:nvPr/>
                </p:nvSpPr>
                <p:spPr>
                  <a:xfrm>
                    <a:off x="5748573" y="6048929"/>
                    <a:ext cx="1199691" cy="166199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>
                    <a:spAutoFit/>
                  </a:bodyPr>
                  <a:lstStyle>
                    <a:lvl1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675"/>
                      </a:spcAft>
                      <a:buSzPct val="90000"/>
                      <a:buFont typeface="Arial" pitchFamily="34" charset="0"/>
                      <a:buNone/>
                      <a:defRPr sz="2800" kern="1200" spc="-100" baseline="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j-lt"/>
                        <a:ea typeface="+mn-ea"/>
                        <a:cs typeface="+mn-cs"/>
                      </a:defRPr>
                    </a:lvl1pPr>
                    <a:lvl2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SzPct val="90000"/>
                      <a:buFont typeface="Arial" pitchFamily="34" charset="0"/>
                      <a:buNone/>
                      <a:tabLst>
                        <a:tab pos="472868" algn="l"/>
                      </a:tabLst>
                      <a:defRPr sz="1800" kern="1200" spc="-50" baseline="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j-lt"/>
                        <a:ea typeface="+mn-ea"/>
                        <a:cs typeface="+mn-cs"/>
                      </a:defRPr>
                    </a:lvl2pPr>
                    <a:lvl3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SzPct val="90000"/>
                      <a:buFont typeface="Arial" pitchFamily="34" charset="0"/>
                      <a:buNone/>
                      <a:defRPr sz="1500" kern="1200" spc="-70" baseline="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n-lt"/>
                        <a:ea typeface="+mn-ea"/>
                        <a:cs typeface="+mn-cs"/>
                      </a:defRPr>
                    </a:lvl3pPr>
                    <a:lvl4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SzPct val="90000"/>
                      <a:buFont typeface="Arial" pitchFamily="34" charset="0"/>
                      <a:buNone/>
                      <a:tabLst>
                        <a:tab pos="686074" algn="l"/>
                      </a:tabLst>
                      <a:defRPr sz="1600" kern="120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n-lt"/>
                        <a:ea typeface="+mn-ea"/>
                        <a:cs typeface="+mn-cs"/>
                      </a:defRPr>
                    </a:lvl4pPr>
                    <a:lvl5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SzPct val="90000"/>
                      <a:buFont typeface="Arial" pitchFamily="34" charset="0"/>
                      <a:buNone/>
                      <a:defRPr sz="1800" kern="120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n-lt"/>
                        <a:ea typeface="+mn-ea"/>
                        <a:cs typeface="+mn-cs"/>
                      </a:defRPr>
                    </a:lvl5pPr>
                    <a:lvl6pPr marL="1886629" indent="-171512" algn="l" defTabSz="686047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229652" indent="-171512" algn="l" defTabSz="686047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572676" indent="-171512" algn="l" defTabSz="686047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915700" indent="-171512" algn="l" defTabSz="686047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2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Offsite storage</a:t>
                    </a:r>
                  </a:p>
                </p:txBody>
              </p:sp>
            </p:grpSp>
            <p:pic>
              <p:nvPicPr>
                <p:cNvPr id="30" name="Picture 29" descr="ICON_Cloud_Q308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7497672" y="3690407"/>
                  <a:ext cx="854800" cy="518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37" name="Group 36"/>
            <p:cNvGrpSpPr/>
            <p:nvPr/>
          </p:nvGrpSpPr>
          <p:grpSpPr>
            <a:xfrm>
              <a:off x="5004048" y="5661248"/>
              <a:ext cx="1719590" cy="398967"/>
              <a:chOff x="5268772" y="3827252"/>
              <a:chExt cx="1719590" cy="398967"/>
            </a:xfrm>
          </p:grpSpPr>
          <p:sp>
            <p:nvSpPr>
              <p:cNvPr id="38" name="Text Placeholder 2"/>
              <p:cNvSpPr txBox="1">
                <a:spLocks/>
              </p:cNvSpPr>
              <p:nvPr/>
            </p:nvSpPr>
            <p:spPr>
              <a:xfrm>
                <a:off x="5603239" y="4060020"/>
                <a:ext cx="1199691" cy="1661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68604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75"/>
                  </a:spcAft>
                  <a:buSzPct val="90000"/>
                  <a:buFont typeface="Arial" pitchFamily="34" charset="0"/>
                  <a:buNone/>
                  <a:defRPr sz="2800" kern="1200" spc="-100" baseline="0"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86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atin typeface="+mj-lt"/>
                    <a:ea typeface="+mn-ea"/>
                    <a:cs typeface="+mn-cs"/>
                  </a:defRPr>
                </a:lvl1pPr>
                <a:lvl2pPr marL="0" indent="0" algn="l" defTabSz="68604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SzPct val="90000"/>
                  <a:buFont typeface="Arial" pitchFamily="34" charset="0"/>
                  <a:buNone/>
                  <a:tabLst>
                    <a:tab pos="472868" algn="l"/>
                  </a:tabLst>
                  <a:defRPr sz="1800" kern="1200" spc="-50" baseline="0"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86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atin typeface="+mj-lt"/>
                    <a:ea typeface="+mn-ea"/>
                    <a:cs typeface="+mn-cs"/>
                  </a:defRPr>
                </a:lvl2pPr>
                <a:lvl3pPr marL="0" indent="0" algn="l" defTabSz="68604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SzPct val="90000"/>
                  <a:buFont typeface="Arial" pitchFamily="34" charset="0"/>
                  <a:buNone/>
                  <a:defRPr sz="1500" kern="1200" spc="-70" baseline="0"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86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atin typeface="+mn-lt"/>
                    <a:ea typeface="+mn-ea"/>
                    <a:cs typeface="+mn-cs"/>
                  </a:defRPr>
                </a:lvl3pPr>
                <a:lvl4pPr marL="0" indent="0" algn="l" defTabSz="68604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SzPct val="90000"/>
                  <a:buFont typeface="Arial" pitchFamily="34" charset="0"/>
                  <a:buNone/>
                  <a:tabLst>
                    <a:tab pos="686074" algn="l"/>
                  </a:tabLst>
                  <a:defRPr sz="1600" kern="1200"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86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atin typeface="+mn-lt"/>
                    <a:ea typeface="+mn-ea"/>
                    <a:cs typeface="+mn-cs"/>
                  </a:defRPr>
                </a:lvl4pPr>
                <a:lvl5pPr marL="0" indent="0" algn="l" defTabSz="68604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SzPct val="90000"/>
                  <a:buFont typeface="Arial" pitchFamily="34" charset="0"/>
                  <a:buNone/>
                  <a:defRPr sz="1800" kern="1200"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86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atin typeface="+mn-lt"/>
                    <a:ea typeface="+mn-ea"/>
                    <a:cs typeface="+mn-cs"/>
                  </a:defRPr>
                </a:lvl5pPr>
                <a:lvl6pPr marL="1886629" indent="-171512" algn="l" defTabSz="68604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9652" indent="-171512" algn="l" defTabSz="68604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2676" indent="-171512" algn="l" defTabSz="68604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5700" indent="-171512" algn="l" defTabSz="68604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WAN acceleration</a:t>
                </a:r>
              </a:p>
            </p:txBody>
          </p:sp>
          <p:pic>
            <p:nvPicPr>
              <p:cNvPr id="39" name="Picture 2"/>
              <p:cNvPicPr>
                <a:picLocks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821" b="33229"/>
              <a:stretch/>
            </p:blipFill>
            <p:spPr bwMode="auto">
              <a:xfrm>
                <a:off x="5268772" y="3827252"/>
                <a:ext cx="1719590" cy="232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048950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828801"/>
            <a:ext cx="7924800" cy="223394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Organizations are often required to store backups on tape</a:t>
            </a:r>
          </a:p>
          <a:p>
            <a:pPr marL="457200" indent="-457200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dirty="0" smtClean="0"/>
              <a:t>Company policy</a:t>
            </a:r>
          </a:p>
          <a:p>
            <a:pPr marL="457200" indent="-457200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dirty="0" smtClean="0"/>
              <a:t>Regulatory requirements</a:t>
            </a:r>
            <a:endParaRPr lang="en-US" dirty="0"/>
          </a:p>
          <a:p>
            <a:pPr marL="457200" indent="-457200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dirty="0"/>
              <a:t>Prior investment in tape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5760" y="304800"/>
            <a:ext cx="8363938" cy="1052596"/>
          </a:xfrm>
        </p:spPr>
        <p:txBody>
          <a:bodyPr/>
          <a:lstStyle/>
          <a:p>
            <a:r>
              <a:rPr lang="en-US" sz="2800" dirty="0" smtClean="0"/>
              <a:t>Challenge: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Getting backups onto tape</a:t>
            </a:r>
            <a:endParaRPr lang="ru-RU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4800600"/>
            <a:ext cx="37719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0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97439"/>
            <a:ext cx="8363938" cy="941796"/>
          </a:xfrm>
        </p:spPr>
        <p:txBody>
          <a:bodyPr/>
          <a:lstStyle/>
          <a:p>
            <a:r>
              <a:rPr lang="en-US" sz="2800" dirty="0"/>
              <a:t>Solution: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Native tape support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type="body" sz="quarter" idx="10"/>
          </p:nvPr>
        </p:nvSpPr>
        <p:spPr>
          <a:xfrm>
            <a:off x="365760" y="1524000"/>
            <a:ext cx="7374592" cy="332399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Copies and tracks files, backups and restore points on tape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01" y="2380295"/>
            <a:ext cx="4860671" cy="3280953"/>
          </a:xfrm>
          <a:prstGeom prst="rect">
            <a:avLst/>
          </a:prstGeom>
        </p:spPr>
      </p:pic>
      <p:sp>
        <p:nvSpPr>
          <p:cNvPr id="6" name="Content Placeholder 9"/>
          <p:cNvSpPr txBox="1">
            <a:spLocks/>
          </p:cNvSpPr>
          <p:nvPr/>
        </p:nvSpPr>
        <p:spPr>
          <a:xfrm>
            <a:off x="365760" y="1988840"/>
            <a:ext cx="3342144" cy="3350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60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SzPct val="90000"/>
              <a:buFont typeface="Arial" pitchFamily="34" charset="0"/>
              <a:buNone/>
              <a:defRPr sz="2800" kern="1200" spc="-100" baseline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j-lt"/>
                <a:ea typeface="+mn-ea"/>
                <a:cs typeface="+mn-cs"/>
              </a:defRPr>
            </a:lvl1pPr>
            <a:lvl2pPr marL="0" indent="0" algn="l" defTabSz="6860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90000"/>
              <a:buFont typeface="Arial" pitchFamily="34" charset="0"/>
              <a:buNone/>
              <a:tabLst>
                <a:tab pos="472868" algn="l"/>
              </a:tabLst>
              <a:defRPr sz="1800" kern="1200" spc="-50" baseline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j-lt"/>
                <a:ea typeface="+mn-ea"/>
                <a:cs typeface="+mn-cs"/>
              </a:defRPr>
            </a:lvl2pPr>
            <a:lvl3pPr marL="0" indent="0" algn="l" defTabSz="6860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90000"/>
              <a:buFont typeface="Arial" pitchFamily="34" charset="0"/>
              <a:buNone/>
              <a:defRPr sz="1500" kern="1200" spc="-70" baseline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0" indent="0" algn="l" defTabSz="6860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90000"/>
              <a:buFont typeface="Arial" pitchFamily="34" charset="0"/>
              <a:buNone/>
              <a:tabLst>
                <a:tab pos="686074" algn="l"/>
              </a:tabLst>
              <a:defRPr sz="1600" kern="120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0" indent="0" algn="l" defTabSz="6860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90000"/>
              <a:buFont typeface="Arial" pitchFamily="34" charset="0"/>
              <a:buNone/>
              <a:defRPr sz="1800" kern="120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1886629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652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676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700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>
              <a:spcBef>
                <a:spcPts val="1200"/>
              </a:spcBef>
              <a:spcAft>
                <a:spcPts val="200"/>
              </a:spcAft>
            </a:pPr>
            <a:r>
              <a:rPr lang="en-US" sz="2400" dirty="0" smtClean="0"/>
              <a:t>Supports virtual tape libraries (VTLs), tape libraries and standalone drives</a:t>
            </a:r>
          </a:p>
          <a:p>
            <a:pPr marL="228600">
              <a:spcBef>
                <a:spcPts val="1200"/>
              </a:spcBef>
              <a:spcAft>
                <a:spcPts val="200"/>
              </a:spcAft>
            </a:pPr>
            <a:r>
              <a:rPr lang="en-US" sz="2400" dirty="0" smtClean="0"/>
              <a:t>Fully integrated into </a:t>
            </a:r>
            <a:r>
              <a:rPr lang="en-US" sz="2400" dirty="0" err="1" smtClean="0"/>
              <a:t>Veeam</a:t>
            </a:r>
            <a:r>
              <a:rPr lang="en-US" sz="2400" dirty="0" smtClean="0"/>
              <a:t> Backup &amp; Replication</a:t>
            </a:r>
          </a:p>
          <a:p>
            <a:pPr marL="228600">
              <a:spcBef>
                <a:spcPts val="1200"/>
              </a:spcBef>
              <a:spcAft>
                <a:spcPts val="200"/>
              </a:spcAft>
            </a:pPr>
            <a:r>
              <a:rPr lang="en-US" sz="2400" dirty="0" smtClean="0"/>
              <a:t>Simplifies restore from backups stored on tape</a:t>
            </a:r>
          </a:p>
        </p:txBody>
      </p:sp>
    </p:spTree>
    <p:extLst>
      <p:ext uri="{BB962C8B-B14F-4D97-AF65-F5344CB8AC3E}">
        <p14:creationId xmlns:p14="http://schemas.microsoft.com/office/powerpoint/2010/main" val="2678330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371600"/>
            <a:ext cx="8363938" cy="3262432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Supported tape hardware:  </a:t>
            </a:r>
            <a:r>
              <a:rPr lang="en-US" dirty="0"/>
              <a:t>LTO3 or later tape libraries (including virtual tape libraries) and standalone </a:t>
            </a:r>
            <a:r>
              <a:rPr lang="en-US" dirty="0" smtClean="0"/>
              <a:t>drives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Tape device must be directly attached to the </a:t>
            </a:r>
            <a:r>
              <a:rPr lang="en-US" dirty="0" err="1" smtClean="0"/>
              <a:t>Veeam</a:t>
            </a:r>
            <a:r>
              <a:rPr lang="en-US" dirty="0" smtClean="0"/>
              <a:t> backup server via SAS, FC, or </a:t>
            </a:r>
            <a:r>
              <a:rPr lang="en-US" dirty="0" err="1" smtClean="0"/>
              <a:t>iSCSI</a:t>
            </a:r>
            <a:endParaRPr lang="en-US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Device-specific, vendor-supplied OEM driver for Windows must be installed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251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760" y="2722653"/>
            <a:ext cx="8423524" cy="1495794"/>
          </a:xfrm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</a:rPr>
              <a:t>Get more out of your virtual infrastructure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70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722444"/>
            <a:ext cx="5631160" cy="327217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Organizations are under pressure</a:t>
            </a:r>
          </a:p>
          <a:p>
            <a:pPr marL="228600">
              <a:spcBef>
                <a:spcPts val="800"/>
              </a:spcBef>
            </a:pPr>
            <a:r>
              <a:rPr lang="en-US" sz="2400" dirty="0" smtClean="0"/>
              <a:t>Stricter business continuity requirements</a:t>
            </a:r>
          </a:p>
          <a:p>
            <a:pPr marL="228600">
              <a:spcBef>
                <a:spcPts val="800"/>
              </a:spcBef>
            </a:pPr>
            <a:r>
              <a:rPr lang="en-US" sz="2400" dirty="0" smtClean="0"/>
              <a:t>Lower tolerance for data loss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Efforts are impacted by:   </a:t>
            </a:r>
          </a:p>
          <a:p>
            <a:pPr marL="228600">
              <a:spcBef>
                <a:spcPts val="800"/>
              </a:spcBef>
            </a:pPr>
            <a:r>
              <a:rPr lang="en-US" sz="2400" dirty="0" smtClean="0"/>
              <a:t>Shrinking backup windows</a:t>
            </a:r>
          </a:p>
          <a:p>
            <a:pPr marL="228600">
              <a:spcBef>
                <a:spcPts val="800"/>
              </a:spcBef>
            </a:pPr>
            <a:r>
              <a:rPr lang="en-US" sz="2400" dirty="0" smtClean="0"/>
              <a:t>Need to leverage investment in storage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5760" y="304800"/>
            <a:ext cx="8363938" cy="1052596"/>
          </a:xfrm>
        </p:spPr>
        <p:txBody>
          <a:bodyPr/>
          <a:lstStyle/>
          <a:p>
            <a:r>
              <a:rPr lang="en-US" sz="2800" dirty="0" smtClean="0"/>
              <a:t>Challenge: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Improving RPOs</a:t>
            </a:r>
            <a:endParaRPr lang="ru-RU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6312578" y="2209800"/>
            <a:ext cx="2526622" cy="2196377"/>
            <a:chOff x="6077826" y="1736678"/>
            <a:chExt cx="2526622" cy="2196377"/>
          </a:xfrm>
        </p:grpSpPr>
        <p:sp>
          <p:nvSpPr>
            <p:cNvPr id="5" name="Rectangle 4"/>
            <p:cNvSpPr/>
            <p:nvPr/>
          </p:nvSpPr>
          <p:spPr bwMode="auto">
            <a:xfrm>
              <a:off x="6077826" y="1736678"/>
              <a:ext cx="2526622" cy="2196377"/>
            </a:xfrm>
            <a:prstGeom prst="rect">
              <a:avLst/>
            </a:prstGeom>
            <a:solidFill>
              <a:srgbClr val="54B948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199137" y="2307806"/>
              <a:ext cx="2261296" cy="1013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6047">
                <a:lnSpc>
                  <a:spcPct val="90000"/>
                </a:lnSpc>
                <a:spcAft>
                  <a:spcPts val="675"/>
                </a:spcAft>
                <a:buSzPct val="90000"/>
              </a:pPr>
              <a:r>
                <a:rPr lang="en-US" sz="2000" i="1" dirty="0" smtClean="0">
                  <a:solidFill>
                    <a:schemeClr val="bg1"/>
                  </a:solidFill>
                </a:rPr>
                <a:t>RPO : </a:t>
              </a:r>
            </a:p>
            <a:p>
              <a:pPr lvl="0" algn="ctr" defTabSz="686047">
                <a:lnSpc>
                  <a:spcPct val="90000"/>
                </a:lnSpc>
                <a:spcAft>
                  <a:spcPts val="675"/>
                </a:spcAft>
                <a:buSzPct val="90000"/>
              </a:pPr>
              <a:r>
                <a:rPr lang="en-US" sz="2000" i="1" dirty="0" smtClean="0">
                  <a:solidFill>
                    <a:schemeClr val="bg1"/>
                  </a:solidFill>
                </a:rPr>
                <a:t>Recovery Point  Objective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62843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3"/>
          <p:cNvSpPr txBox="1">
            <a:spLocks/>
          </p:cNvSpPr>
          <p:nvPr/>
        </p:nvSpPr>
        <p:spPr>
          <a:xfrm>
            <a:off x="365760" y="457200"/>
            <a:ext cx="8526720" cy="10525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60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0" baseline="0" dirty="0" smtClean="0">
                <a:ln w="3175">
                  <a:noFill/>
                </a:ln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Arial" charset="0"/>
              </a:defRPr>
            </a:lvl1pPr>
          </a:lstStyle>
          <a:p>
            <a:r>
              <a:rPr lang="en-US" sz="2800" dirty="0"/>
              <a:t>Solution:</a:t>
            </a:r>
          </a:p>
          <a:p>
            <a:r>
              <a:rPr dirty="0" smtClean="0">
                <a:gradFill>
                  <a:gsLst>
                    <a:gs pos="0">
                      <a:srgbClr val="54B948"/>
                    </a:gs>
                    <a:gs pos="100000">
                      <a:srgbClr val="54B948"/>
                    </a:gs>
                  </a:gsLst>
                  <a:lin ang="5400000" scaled="0"/>
                </a:gradFill>
              </a:rPr>
              <a:t>Backup from Storage Snapshots</a:t>
            </a:r>
            <a:endParaRPr b="1" dirty="0">
              <a:gradFill>
                <a:gsLst>
                  <a:gs pos="0">
                    <a:srgbClr val="54B948"/>
                  </a:gs>
                  <a:gs pos="100000">
                    <a:srgbClr val="54B948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7530" y="1556792"/>
            <a:ext cx="8342168" cy="54250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</a:pPr>
            <a:r>
              <a:rPr lang="en-US" dirty="0" smtClean="0"/>
              <a:t>Near-continuous data protection</a:t>
            </a:r>
          </a:p>
          <a:p>
            <a:pPr marL="457200"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/>
              <a:t>Create backups as often as every 5 minutes</a:t>
            </a:r>
          </a:p>
          <a:p>
            <a:pPr marL="457200"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/>
              <a:t>No impact on production environment or running VMs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</a:pPr>
            <a:r>
              <a:rPr lang="en-US" dirty="0" smtClean="0"/>
              <a:t>Leverages </a:t>
            </a:r>
            <a:r>
              <a:rPr lang="en-US" dirty="0"/>
              <a:t>Changed Block </a:t>
            </a:r>
            <a:r>
              <a:rPr lang="en-US" dirty="0" smtClean="0"/>
              <a:t>Tracking</a:t>
            </a:r>
          </a:p>
          <a:p>
            <a:pPr marL="457200"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/>
              <a:t>Enables instant </a:t>
            </a:r>
            <a:r>
              <a:rPr lang="en-US" sz="2400" dirty="0"/>
              <a:t>VMware </a:t>
            </a:r>
            <a:endParaRPr lang="en-US" sz="2400" dirty="0" smtClean="0"/>
          </a:p>
          <a:p>
            <a:pPr marL="457200"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/>
              <a:t>snapshot commit</a:t>
            </a: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2400" dirty="0"/>
              <a:t>U</a:t>
            </a:r>
            <a:r>
              <a:rPr lang="en-US" sz="2400" dirty="0" smtClean="0"/>
              <a:t>p </a:t>
            </a:r>
            <a:r>
              <a:rPr lang="en-US" sz="2400" dirty="0"/>
              <a:t>to </a:t>
            </a:r>
            <a:r>
              <a:rPr lang="en-US" sz="2400" b="1" dirty="0">
                <a:solidFill>
                  <a:srgbClr val="FF0000"/>
                </a:solidFill>
              </a:rPr>
              <a:t>20x</a:t>
            </a:r>
            <a:r>
              <a:rPr lang="en-US" sz="2400" dirty="0"/>
              <a:t> faster than </a:t>
            </a:r>
            <a:endParaRPr lang="en-US" sz="2400" dirty="0" smtClean="0"/>
          </a:p>
          <a:p>
            <a:pPr marL="457200"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/>
              <a:t>the competition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endParaRPr lang="en-US" dirty="0" smtClean="0"/>
          </a:p>
          <a:p>
            <a:pPr marL="457200">
              <a:lnSpc>
                <a:spcPct val="100000"/>
              </a:lnSpc>
              <a:spcAft>
                <a:spcPts val="200"/>
              </a:spcAft>
            </a:pPr>
            <a:endParaRPr lang="en-US" sz="2400" dirty="0"/>
          </a:p>
          <a:p>
            <a:pPr marL="457200">
              <a:lnSpc>
                <a:spcPct val="100000"/>
              </a:lnSpc>
              <a:spcAft>
                <a:spcPts val="200"/>
              </a:spcAft>
            </a:pPr>
            <a:endParaRPr lang="en-US" sz="2400" dirty="0"/>
          </a:p>
          <a:p>
            <a:pPr>
              <a:spcAft>
                <a:spcPts val="200"/>
              </a:spcAft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3" name="Cilinder 103"/>
          <p:cNvSpPr/>
          <p:nvPr/>
        </p:nvSpPr>
        <p:spPr bwMode="auto">
          <a:xfrm>
            <a:off x="4905355" y="5161009"/>
            <a:ext cx="615038" cy="874296"/>
          </a:xfrm>
          <a:prstGeom prst="can">
            <a:avLst>
              <a:gd name="adj" fmla="val 27991"/>
            </a:avLst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nl-NL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74" name="Groeperen 104"/>
          <p:cNvGrpSpPr/>
          <p:nvPr/>
        </p:nvGrpSpPr>
        <p:grpSpPr>
          <a:xfrm>
            <a:off x="4966859" y="5410808"/>
            <a:ext cx="430527" cy="437148"/>
            <a:chOff x="1143000" y="3352800"/>
            <a:chExt cx="685800" cy="685800"/>
          </a:xfrm>
        </p:grpSpPr>
        <p:sp>
          <p:nvSpPr>
            <p:cNvPr id="221" name="Afgeronde rechthoek 107"/>
            <p:cNvSpPr/>
            <p:nvPr/>
          </p:nvSpPr>
          <p:spPr bwMode="auto">
            <a:xfrm>
              <a:off x="1295400" y="3505200"/>
              <a:ext cx="533400" cy="533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1200" b="1" spc="-50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VM</a:t>
              </a:r>
            </a:p>
          </p:txBody>
        </p:sp>
        <p:sp>
          <p:nvSpPr>
            <p:cNvPr id="222" name="Afgeronde rechthoek 108"/>
            <p:cNvSpPr/>
            <p:nvPr/>
          </p:nvSpPr>
          <p:spPr bwMode="auto">
            <a:xfrm>
              <a:off x="1143000" y="3352800"/>
              <a:ext cx="533400" cy="533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800" b="1" spc="-5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VM</a:t>
              </a:r>
            </a:p>
          </p:txBody>
        </p:sp>
      </p:grpSp>
      <p:grpSp>
        <p:nvGrpSpPr>
          <p:cNvPr id="175" name="Groeperen 109"/>
          <p:cNvGrpSpPr/>
          <p:nvPr/>
        </p:nvGrpSpPr>
        <p:grpSpPr>
          <a:xfrm>
            <a:off x="5380084" y="3486934"/>
            <a:ext cx="430527" cy="437148"/>
            <a:chOff x="1143000" y="3352800"/>
            <a:chExt cx="685800" cy="685800"/>
          </a:xfrm>
        </p:grpSpPr>
        <p:sp>
          <p:nvSpPr>
            <p:cNvPr id="219" name="Afgeronde rechthoek 110"/>
            <p:cNvSpPr/>
            <p:nvPr/>
          </p:nvSpPr>
          <p:spPr bwMode="auto">
            <a:xfrm>
              <a:off x="1295400" y="3505200"/>
              <a:ext cx="533400" cy="533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1200" b="1" spc="-50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VM</a:t>
              </a:r>
            </a:p>
          </p:txBody>
        </p:sp>
        <p:sp>
          <p:nvSpPr>
            <p:cNvPr id="220" name="Afgeronde rechthoek 111"/>
            <p:cNvSpPr/>
            <p:nvPr/>
          </p:nvSpPr>
          <p:spPr bwMode="auto">
            <a:xfrm>
              <a:off x="1143000" y="3352800"/>
              <a:ext cx="533400" cy="533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800" b="1" spc="-5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VM</a:t>
              </a:r>
            </a:p>
          </p:txBody>
        </p:sp>
      </p:grpSp>
      <p:sp>
        <p:nvSpPr>
          <p:cNvPr id="176" name="Rechthoek 112"/>
          <p:cNvSpPr/>
          <p:nvPr/>
        </p:nvSpPr>
        <p:spPr>
          <a:xfrm>
            <a:off x="4782348" y="4923277"/>
            <a:ext cx="1537596" cy="1447060"/>
          </a:xfrm>
          <a:prstGeom prst="rect">
            <a:avLst/>
          </a:prstGeom>
          <a:noFill/>
          <a:ln>
            <a:solidFill>
              <a:srgbClr val="0076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177" name="TextBox 15"/>
          <p:cNvSpPr txBox="1"/>
          <p:nvPr/>
        </p:nvSpPr>
        <p:spPr>
          <a:xfrm>
            <a:off x="4659340" y="6370338"/>
            <a:ext cx="1772987" cy="227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30213">
              <a:spcAft>
                <a:spcPts val="400"/>
              </a:spcAft>
              <a:buSzPct val="100000"/>
            </a:pPr>
            <a:r>
              <a:rPr lang="en-US" sz="1200" b="1" dirty="0" smtClean="0">
                <a:solidFill>
                  <a:srgbClr val="0076BD"/>
                </a:solidFill>
                <a:latin typeface="Myriad Pro"/>
                <a:cs typeface="Myriad Pro"/>
              </a:rPr>
              <a:t>Production Storage</a:t>
            </a:r>
          </a:p>
        </p:txBody>
      </p:sp>
      <p:sp>
        <p:nvSpPr>
          <p:cNvPr id="178" name="Rectangle 4"/>
          <p:cNvSpPr/>
          <p:nvPr/>
        </p:nvSpPr>
        <p:spPr>
          <a:xfrm>
            <a:off x="5600998" y="3299585"/>
            <a:ext cx="335364" cy="2270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Myriad Pro"/>
                <a:cs typeface="Myriad Pro"/>
              </a:rPr>
              <a:t>VM</a:t>
            </a:r>
            <a:endParaRPr lang="en-US" sz="12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179" name="Rectangle 4"/>
          <p:cNvSpPr/>
          <p:nvPr/>
        </p:nvSpPr>
        <p:spPr>
          <a:xfrm>
            <a:off x="5788312" y="3486934"/>
            <a:ext cx="821849" cy="2270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Myriad Pro"/>
                <a:cs typeface="Myriad Pro"/>
              </a:rPr>
              <a:t>VM snapshot</a:t>
            </a:r>
            <a:endParaRPr lang="en-US" sz="12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180" name="Rectangle 4"/>
          <p:cNvSpPr/>
          <p:nvPr/>
        </p:nvSpPr>
        <p:spPr>
          <a:xfrm>
            <a:off x="5030970" y="4923277"/>
            <a:ext cx="366416" cy="2270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Myriad Pro"/>
                <a:cs typeface="Myriad Pro"/>
              </a:rPr>
              <a:t>LUN</a:t>
            </a:r>
          </a:p>
        </p:txBody>
      </p:sp>
      <p:pic>
        <p:nvPicPr>
          <p:cNvPr id="181" name="Afbeelding 1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9493" y="4588244"/>
            <a:ext cx="1766857" cy="329425"/>
          </a:xfrm>
          <a:prstGeom prst="rect">
            <a:avLst/>
          </a:prstGeom>
        </p:spPr>
      </p:pic>
      <p:grpSp>
        <p:nvGrpSpPr>
          <p:cNvPr id="182" name="Groeperen 119"/>
          <p:cNvGrpSpPr/>
          <p:nvPr/>
        </p:nvGrpSpPr>
        <p:grpSpPr>
          <a:xfrm>
            <a:off x="4803180" y="3986532"/>
            <a:ext cx="1495931" cy="624497"/>
            <a:chOff x="0" y="685800"/>
            <a:chExt cx="9144000" cy="3759471"/>
          </a:xfrm>
        </p:grpSpPr>
        <p:pic>
          <p:nvPicPr>
            <p:cNvPr id="215" name="Afbeelding 12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191904"/>
              <a:ext cx="9144000" cy="1253367"/>
            </a:xfrm>
            <a:prstGeom prst="rect">
              <a:avLst/>
            </a:prstGeom>
          </p:spPr>
        </p:pic>
        <p:pic>
          <p:nvPicPr>
            <p:cNvPr id="216" name="Afbeelding 123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362200"/>
              <a:ext cx="9144000" cy="858649"/>
            </a:xfrm>
            <a:prstGeom prst="rect">
              <a:avLst/>
            </a:prstGeom>
          </p:spPr>
        </p:pic>
        <p:pic>
          <p:nvPicPr>
            <p:cNvPr id="217" name="Afbeelding 12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524000"/>
              <a:ext cx="9144000" cy="858649"/>
            </a:xfrm>
            <a:prstGeom prst="rect">
              <a:avLst/>
            </a:prstGeom>
          </p:spPr>
        </p:pic>
        <p:pic>
          <p:nvPicPr>
            <p:cNvPr id="218" name="Afbeelding 128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85800"/>
              <a:ext cx="9144000" cy="858649"/>
            </a:xfrm>
            <a:prstGeom prst="rect">
              <a:avLst/>
            </a:prstGeom>
          </p:spPr>
        </p:pic>
      </p:grpSp>
      <p:sp>
        <p:nvSpPr>
          <p:cNvPr id="183" name="Rectangle 4"/>
          <p:cNvSpPr/>
          <p:nvPr/>
        </p:nvSpPr>
        <p:spPr>
          <a:xfrm>
            <a:off x="7390159" y="4361230"/>
            <a:ext cx="1266930" cy="2270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Myriad Pro"/>
                <a:cs typeface="Myriad Pro"/>
              </a:rPr>
              <a:t>Veeam Backup Server</a:t>
            </a:r>
          </a:p>
        </p:txBody>
      </p:sp>
      <p:cxnSp>
        <p:nvCxnSpPr>
          <p:cNvPr id="184" name="Rechte verbindingslijn 134"/>
          <p:cNvCxnSpPr>
            <a:stCxn id="215" idx="2"/>
            <a:endCxn id="176" idx="0"/>
          </p:cNvCxnSpPr>
          <p:nvPr/>
        </p:nvCxnSpPr>
        <p:spPr>
          <a:xfrm>
            <a:off x="5551146" y="4611029"/>
            <a:ext cx="0" cy="3122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oeperen 135"/>
          <p:cNvGrpSpPr/>
          <p:nvPr/>
        </p:nvGrpSpPr>
        <p:grpSpPr>
          <a:xfrm>
            <a:off x="5633255" y="4752957"/>
            <a:ext cx="1486238" cy="1481764"/>
            <a:chOff x="1587629" y="3297378"/>
            <a:chExt cx="1841371" cy="1808022"/>
          </a:xfrm>
        </p:grpSpPr>
        <p:sp>
          <p:nvSpPr>
            <p:cNvPr id="208" name="Cilinder 136"/>
            <p:cNvSpPr/>
            <p:nvPr/>
          </p:nvSpPr>
          <p:spPr bwMode="auto">
            <a:xfrm>
              <a:off x="1600200" y="4267200"/>
              <a:ext cx="685800" cy="838200"/>
            </a:xfrm>
            <a:prstGeom prst="can">
              <a:avLst>
                <a:gd name="adj" fmla="val 23605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nl-NL" spc="-5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209" name="Groeperen 137"/>
            <p:cNvGrpSpPr/>
            <p:nvPr/>
          </p:nvGrpSpPr>
          <p:grpSpPr>
            <a:xfrm>
              <a:off x="1676400" y="4495800"/>
              <a:ext cx="533400" cy="533400"/>
              <a:chOff x="1143000" y="3352800"/>
              <a:chExt cx="685800" cy="685800"/>
            </a:xfrm>
          </p:grpSpPr>
          <p:sp>
            <p:nvSpPr>
              <p:cNvPr id="213" name="Afgeronde rechthoek 141"/>
              <p:cNvSpPr/>
              <p:nvPr/>
            </p:nvSpPr>
            <p:spPr bwMode="auto">
              <a:xfrm>
                <a:off x="1295400" y="3505200"/>
                <a:ext cx="533400" cy="5334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z="1200" b="1" spc="-50" dirty="0" smtClean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VM</a:t>
                </a:r>
              </a:p>
            </p:txBody>
          </p:sp>
          <p:sp>
            <p:nvSpPr>
              <p:cNvPr id="214" name="Afgeronde rechthoek 142"/>
              <p:cNvSpPr/>
              <p:nvPr/>
            </p:nvSpPr>
            <p:spPr bwMode="auto">
              <a:xfrm>
                <a:off x="1143000" y="3352800"/>
                <a:ext cx="533400" cy="5334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z="800" b="1" spc="-50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VM</a:t>
                </a:r>
              </a:p>
            </p:txBody>
          </p:sp>
        </p:grpSp>
        <p:sp>
          <p:nvSpPr>
            <p:cNvPr id="210" name="TextBox 15"/>
            <p:cNvSpPr txBox="1"/>
            <p:nvPr/>
          </p:nvSpPr>
          <p:spPr>
            <a:xfrm>
              <a:off x="2819400" y="356229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30213">
                <a:spcAft>
                  <a:spcPts val="400"/>
                </a:spcAft>
                <a:buSzPct val="100000"/>
              </a:pPr>
              <a:r>
                <a:rPr lang="en-US" sz="2000" b="1" dirty="0">
                  <a:solidFill>
                    <a:srgbClr val="54B948"/>
                  </a:solidFill>
                  <a:latin typeface="Myriad Pro"/>
                  <a:cs typeface="Myriad Pro"/>
                </a:rPr>
                <a:t>1</a:t>
              </a:r>
              <a:endParaRPr lang="en-US" sz="2000" b="1" dirty="0" smtClean="0">
                <a:solidFill>
                  <a:srgbClr val="54B948"/>
                </a:solidFill>
                <a:latin typeface="Myriad Pro"/>
                <a:cs typeface="Myriad Pro"/>
              </a:endParaRPr>
            </a:p>
          </p:txBody>
        </p:sp>
        <p:sp>
          <p:nvSpPr>
            <p:cNvPr id="211" name="Rectangle 4"/>
            <p:cNvSpPr/>
            <p:nvPr/>
          </p:nvSpPr>
          <p:spPr>
            <a:xfrm>
              <a:off x="1587629" y="3796923"/>
              <a:ext cx="7745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Myriad Pro"/>
                  <a:cs typeface="Myriad Pro"/>
                </a:rPr>
                <a:t>SAN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Myriad Pro"/>
                  <a:cs typeface="Myriad Pro"/>
                </a:rPr>
                <a:t>snapshot</a:t>
              </a:r>
              <a:endParaRPr lang="en-US" sz="1200" dirty="0">
                <a:solidFill>
                  <a:srgbClr val="000000"/>
                </a:solidFill>
                <a:latin typeface="Myriad Pro"/>
                <a:cs typeface="Myriad Pro"/>
              </a:endParaRPr>
            </a:p>
          </p:txBody>
        </p:sp>
        <p:cxnSp>
          <p:nvCxnSpPr>
            <p:cNvPr id="212" name="Gebogen verbindingslijn 140"/>
            <p:cNvCxnSpPr>
              <a:stCxn id="213" idx="3"/>
              <a:endCxn id="181" idx="1"/>
            </p:cNvCxnSpPr>
            <p:nvPr/>
          </p:nvCxnSpPr>
          <p:spPr>
            <a:xfrm flipV="1">
              <a:off x="2209800" y="3297378"/>
              <a:ext cx="1219200" cy="1524389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eperen 143"/>
          <p:cNvGrpSpPr/>
          <p:nvPr/>
        </p:nvGrpSpPr>
        <p:grpSpPr>
          <a:xfrm>
            <a:off x="7119493" y="4985727"/>
            <a:ext cx="1772987" cy="1600908"/>
            <a:chOff x="3429000" y="3581400"/>
            <a:chExt cx="2196637" cy="1953399"/>
          </a:xfrm>
        </p:grpSpPr>
        <p:sp>
          <p:nvSpPr>
            <p:cNvPr id="193" name="Cilinder 145"/>
            <p:cNvSpPr/>
            <p:nvPr/>
          </p:nvSpPr>
          <p:spPr bwMode="auto">
            <a:xfrm>
              <a:off x="3733800" y="4114800"/>
              <a:ext cx="1676400" cy="1066800"/>
            </a:xfrm>
            <a:prstGeom prst="can">
              <a:avLst>
                <a:gd name="adj" fmla="val 27991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nl-NL" spc="-5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4" name="TextBox 15"/>
            <p:cNvSpPr txBox="1"/>
            <p:nvPr/>
          </p:nvSpPr>
          <p:spPr>
            <a:xfrm>
              <a:off x="3429000" y="5257800"/>
              <a:ext cx="21966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30213">
                <a:spcAft>
                  <a:spcPts val="400"/>
                </a:spcAft>
                <a:buSzPct val="100000"/>
              </a:pPr>
              <a:r>
                <a:rPr lang="en-US" sz="1200" b="1" dirty="0" smtClean="0">
                  <a:solidFill>
                    <a:srgbClr val="0076BD"/>
                  </a:solidFill>
                  <a:latin typeface="Myriad Pro"/>
                  <a:cs typeface="Myriad Pro"/>
                </a:rPr>
                <a:t>Backup Repository</a:t>
              </a:r>
              <a:endParaRPr lang="en-US" sz="1200" dirty="0" smtClean="0">
                <a:solidFill>
                  <a:srgbClr val="0076BD"/>
                </a:solidFill>
                <a:latin typeface="Myriad Pro"/>
                <a:cs typeface="Myriad Pro"/>
              </a:endParaRPr>
            </a:p>
          </p:txBody>
        </p:sp>
        <p:sp>
          <p:nvSpPr>
            <p:cNvPr id="195" name="Rechthoek 147"/>
            <p:cNvSpPr/>
            <p:nvPr/>
          </p:nvSpPr>
          <p:spPr>
            <a:xfrm>
              <a:off x="3619500" y="3962401"/>
              <a:ext cx="1905000" cy="1295400"/>
            </a:xfrm>
            <a:prstGeom prst="rect">
              <a:avLst/>
            </a:prstGeom>
            <a:noFill/>
            <a:ln>
              <a:solidFill>
                <a:srgbClr val="0076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rgbClr val="000000"/>
                </a:solidFill>
                <a:latin typeface="Myriad Pro"/>
                <a:cs typeface="Myriad Pro"/>
              </a:endParaRPr>
            </a:p>
          </p:txBody>
        </p:sp>
        <p:cxnSp>
          <p:nvCxnSpPr>
            <p:cNvPr id="196" name="Rechte verbindingslijn 148"/>
            <p:cNvCxnSpPr>
              <a:endCxn id="195" idx="0"/>
            </p:cNvCxnSpPr>
            <p:nvPr/>
          </p:nvCxnSpPr>
          <p:spPr>
            <a:xfrm>
              <a:off x="4572000" y="3581400"/>
              <a:ext cx="0" cy="38100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7" name="Groeperen 149"/>
            <p:cNvGrpSpPr/>
            <p:nvPr/>
          </p:nvGrpSpPr>
          <p:grpSpPr>
            <a:xfrm>
              <a:off x="3886200" y="4495801"/>
              <a:ext cx="1371600" cy="533400"/>
              <a:chOff x="3810000" y="4191000"/>
              <a:chExt cx="1786467" cy="872067"/>
            </a:xfrm>
            <a:effectLst/>
          </p:grpSpPr>
          <p:sp>
            <p:nvSpPr>
              <p:cNvPr id="200" name="Afgeronde rechthoek 153"/>
              <p:cNvSpPr/>
              <p:nvPr/>
            </p:nvSpPr>
            <p:spPr bwMode="auto">
              <a:xfrm>
                <a:off x="3810000" y="4191000"/>
                <a:ext cx="414867" cy="41486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z="500" b="1" spc="-50" dirty="0" smtClean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VM</a:t>
                </a:r>
              </a:p>
            </p:txBody>
          </p:sp>
          <p:sp>
            <p:nvSpPr>
              <p:cNvPr id="201" name="Afgeronde rechthoek 155"/>
              <p:cNvSpPr/>
              <p:nvPr/>
            </p:nvSpPr>
            <p:spPr bwMode="auto">
              <a:xfrm>
                <a:off x="4267200" y="4191000"/>
                <a:ext cx="414867" cy="41486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z="500" b="1" spc="-50" dirty="0" smtClean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VM</a:t>
                </a:r>
              </a:p>
            </p:txBody>
          </p:sp>
          <p:sp>
            <p:nvSpPr>
              <p:cNvPr id="202" name="Afgeronde rechthoek 156"/>
              <p:cNvSpPr/>
              <p:nvPr/>
            </p:nvSpPr>
            <p:spPr bwMode="auto">
              <a:xfrm>
                <a:off x="4724400" y="4191000"/>
                <a:ext cx="414867" cy="41486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z="500" b="1" spc="-50" dirty="0" smtClean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VM</a:t>
                </a:r>
              </a:p>
            </p:txBody>
          </p:sp>
          <p:sp>
            <p:nvSpPr>
              <p:cNvPr id="203" name="Afgeronde rechthoek 157"/>
              <p:cNvSpPr/>
              <p:nvPr/>
            </p:nvSpPr>
            <p:spPr bwMode="auto">
              <a:xfrm>
                <a:off x="5181600" y="4191000"/>
                <a:ext cx="414867" cy="41486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z="500" b="1" spc="-50" dirty="0" smtClean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VM</a:t>
                </a:r>
              </a:p>
            </p:txBody>
          </p:sp>
          <p:sp>
            <p:nvSpPr>
              <p:cNvPr id="204" name="Afgeronde rechthoek 158"/>
              <p:cNvSpPr/>
              <p:nvPr/>
            </p:nvSpPr>
            <p:spPr bwMode="auto">
              <a:xfrm>
                <a:off x="3810000" y="4648200"/>
                <a:ext cx="414867" cy="41486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z="500" b="1" spc="-50" dirty="0" smtClean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VM</a:t>
                </a:r>
              </a:p>
            </p:txBody>
          </p:sp>
          <p:sp>
            <p:nvSpPr>
              <p:cNvPr id="205" name="Afgeronde rechthoek 159"/>
              <p:cNvSpPr/>
              <p:nvPr/>
            </p:nvSpPr>
            <p:spPr bwMode="auto">
              <a:xfrm>
                <a:off x="4267200" y="4648200"/>
                <a:ext cx="414867" cy="41486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z="500" b="1" spc="-50" dirty="0" smtClean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VM</a:t>
                </a:r>
              </a:p>
            </p:txBody>
          </p:sp>
          <p:sp>
            <p:nvSpPr>
              <p:cNvPr id="206" name="Afgeronde rechthoek 163"/>
              <p:cNvSpPr/>
              <p:nvPr/>
            </p:nvSpPr>
            <p:spPr bwMode="auto">
              <a:xfrm>
                <a:off x="4724400" y="4648200"/>
                <a:ext cx="414867" cy="41486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z="500" b="1" spc="-50" dirty="0" smtClean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VM</a:t>
                </a:r>
              </a:p>
            </p:txBody>
          </p:sp>
          <p:sp>
            <p:nvSpPr>
              <p:cNvPr id="207" name="Afgeronde rechthoek 165"/>
              <p:cNvSpPr/>
              <p:nvPr/>
            </p:nvSpPr>
            <p:spPr bwMode="auto">
              <a:xfrm>
                <a:off x="5181600" y="4648200"/>
                <a:ext cx="414867" cy="41486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z="500" b="1" spc="-50" dirty="0" smtClean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VM</a:t>
                </a:r>
              </a:p>
            </p:txBody>
          </p:sp>
        </p:grpSp>
        <p:cxnSp>
          <p:nvCxnSpPr>
            <p:cNvPr id="198" name="Gebogen verbindingslijn 150"/>
            <p:cNvCxnSpPr/>
            <p:nvPr/>
          </p:nvCxnSpPr>
          <p:spPr>
            <a:xfrm rot="16200000" flipH="1">
              <a:off x="4495800" y="3886200"/>
              <a:ext cx="914400" cy="304800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TextBox 15"/>
            <p:cNvSpPr txBox="1"/>
            <p:nvPr/>
          </p:nvSpPr>
          <p:spPr>
            <a:xfrm>
              <a:off x="4800600" y="35814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30213">
                <a:spcAft>
                  <a:spcPts val="400"/>
                </a:spcAft>
                <a:buSzPct val="100000"/>
              </a:pPr>
              <a:r>
                <a:rPr lang="en-US" sz="2000" b="1" dirty="0" smtClean="0">
                  <a:solidFill>
                    <a:srgbClr val="54B948"/>
                  </a:solidFill>
                  <a:latin typeface="Myriad Pro"/>
                  <a:cs typeface="Myriad Pro"/>
                </a:rPr>
                <a:t>2</a:t>
              </a:r>
            </a:p>
          </p:txBody>
        </p:sp>
      </p:grpSp>
      <p:grpSp>
        <p:nvGrpSpPr>
          <p:cNvPr id="187" name="Groeperen 189"/>
          <p:cNvGrpSpPr/>
          <p:nvPr/>
        </p:nvGrpSpPr>
        <p:grpSpPr>
          <a:xfrm>
            <a:off x="5397386" y="4408018"/>
            <a:ext cx="1722107" cy="1264656"/>
            <a:chOff x="1295400" y="2876490"/>
            <a:chExt cx="2133600" cy="1543110"/>
          </a:xfrm>
        </p:grpSpPr>
        <p:cxnSp>
          <p:nvCxnSpPr>
            <p:cNvPr id="191" name="Gebogen verbindingslijn 190"/>
            <p:cNvCxnSpPr>
              <a:endCxn id="181" idx="1"/>
            </p:cNvCxnSpPr>
            <p:nvPr/>
          </p:nvCxnSpPr>
          <p:spPr>
            <a:xfrm flipV="1">
              <a:off x="1295400" y="3297378"/>
              <a:ext cx="2133600" cy="1122222"/>
            </a:xfrm>
            <a:prstGeom prst="bentConnector3">
              <a:avLst>
                <a:gd name="adj1" fmla="val 28356"/>
              </a:avLst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5"/>
            <p:cNvSpPr txBox="1"/>
            <p:nvPr/>
          </p:nvSpPr>
          <p:spPr>
            <a:xfrm>
              <a:off x="2667000" y="287649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30213">
                <a:spcAft>
                  <a:spcPts val="400"/>
                </a:spcAft>
                <a:buSzPct val="100000"/>
              </a:pPr>
              <a:r>
                <a:rPr lang="en-US" sz="2000" b="1" dirty="0" smtClean="0">
                  <a:solidFill>
                    <a:srgbClr val="3EB7FF"/>
                  </a:solidFill>
                  <a:latin typeface="Myriad Pro"/>
                  <a:cs typeface="Myriad Pro"/>
                </a:rPr>
                <a:t>1</a:t>
              </a:r>
            </a:p>
          </p:txBody>
        </p:sp>
      </p:grpSp>
      <p:grpSp>
        <p:nvGrpSpPr>
          <p:cNvPr id="188" name="Groeperen 3"/>
          <p:cNvGrpSpPr/>
          <p:nvPr/>
        </p:nvGrpSpPr>
        <p:grpSpPr>
          <a:xfrm>
            <a:off x="6703770" y="3299001"/>
            <a:ext cx="676542" cy="562047"/>
            <a:chOff x="2590800" y="1765300"/>
            <a:chExt cx="1066800" cy="901700"/>
          </a:xfrm>
        </p:grpSpPr>
        <p:pic>
          <p:nvPicPr>
            <p:cNvPr id="189" name="Afbeelding 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4500" y="1765300"/>
              <a:ext cx="673100" cy="673100"/>
            </a:xfrm>
            <a:prstGeom prst="rect">
              <a:avLst/>
            </a:prstGeom>
          </p:spPr>
        </p:pic>
        <p:pic>
          <p:nvPicPr>
            <p:cNvPr id="190" name="Afbeelding 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0800" y="1828800"/>
              <a:ext cx="838200" cy="838200"/>
            </a:xfrm>
            <a:prstGeom prst="rect">
              <a:avLst/>
            </a:prstGeom>
          </p:spPr>
        </p:pic>
      </p:grpSp>
      <p:sp>
        <p:nvSpPr>
          <p:cNvPr id="223" name="TextBox 222"/>
          <p:cNvSpPr txBox="1"/>
          <p:nvPr/>
        </p:nvSpPr>
        <p:spPr>
          <a:xfrm>
            <a:off x="365396" y="6381908"/>
            <a:ext cx="5257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i="1" spc="-100" dirty="0" smtClean="0">
                <a:gradFill>
                  <a:gsLst>
                    <a:gs pos="0">
                      <a:srgbClr val="FFFFFF">
                        <a:lumMod val="50000"/>
                      </a:srgbClr>
                    </a:gs>
                    <a:gs pos="80000">
                      <a:srgbClr val="FFFFFF">
                        <a:lumMod val="50000"/>
                      </a:srgbClr>
                    </a:gs>
                  </a:gsLst>
                  <a:lin ang="16200000" scaled="0"/>
                </a:gradFill>
              </a:rPr>
              <a:t>VMware only</a:t>
            </a:r>
            <a:endParaRPr lang="en-US" sz="1400" i="1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80000">
                    <a:schemeClr val="tx1">
                      <a:lumMod val="65000"/>
                      <a:lumOff val="35000"/>
                    </a:schemeClr>
                  </a:gs>
                </a:gsLst>
                <a:lin ang="16200000" scaled="0"/>
              </a:gradFill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9721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76" grpId="0" animBg="1"/>
      <p:bldP spid="177" grpId="0"/>
      <p:bldP spid="178" grpId="0"/>
      <p:bldP spid="179" grpId="0"/>
      <p:bldP spid="180" grpId="0"/>
      <p:bldP spid="1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snapshot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938" cy="2400657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Introduced recovery from SAN snapshots in v6.5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Extending SAN support in v7 with backup from storage snapshots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New plug-in architecture in v7 makes it easy to add support for other storage vendors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3893" y="4252676"/>
            <a:ext cx="7936214" cy="1912628"/>
            <a:chOff x="976126" y="4079450"/>
            <a:chExt cx="7320378" cy="1917482"/>
          </a:xfrm>
        </p:grpSpPr>
        <p:grpSp>
          <p:nvGrpSpPr>
            <p:cNvPr id="5" name="Group 4"/>
            <p:cNvGrpSpPr/>
            <p:nvPr/>
          </p:nvGrpSpPr>
          <p:grpSpPr>
            <a:xfrm>
              <a:off x="976126" y="4079450"/>
              <a:ext cx="7055204" cy="1917482"/>
              <a:chOff x="2819400" y="1269234"/>
              <a:chExt cx="7055204" cy="191748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819400" y="1269234"/>
                <a:ext cx="7055204" cy="1917482"/>
                <a:chOff x="683568" y="4680886"/>
                <a:chExt cx="7055204" cy="1917482"/>
              </a:xfrm>
            </p:grpSpPr>
            <p:sp>
              <p:nvSpPr>
                <p:cNvPr id="10" name="Text Placeholder 2"/>
                <p:cNvSpPr txBox="1">
                  <a:spLocks/>
                </p:cNvSpPr>
                <p:nvPr/>
              </p:nvSpPr>
              <p:spPr>
                <a:xfrm>
                  <a:off x="683568" y="5517232"/>
                  <a:ext cx="763352" cy="221599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>
                  <a:lvl1pPr marL="0" indent="0" algn="l" defTabSz="686047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75"/>
                    </a:spcAft>
                    <a:buSzPct val="90000"/>
                    <a:buFont typeface="Arial" pitchFamily="34" charset="0"/>
                    <a:buNone/>
                    <a:defRPr sz="2800" kern="1200" spc="-100" baseline="0"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86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r="100000" b="100000"/>
                        </a:path>
                        <a:tileRect l="-100000" t="-100000"/>
                      </a:gradFill>
                      <a:latin typeface="+mj-lt"/>
                      <a:ea typeface="+mn-ea"/>
                      <a:cs typeface="+mn-cs"/>
                    </a:defRPr>
                  </a:lvl1pPr>
                  <a:lvl2pPr marL="0" indent="0" algn="l" defTabSz="686047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SzPct val="90000"/>
                    <a:buFont typeface="Arial" pitchFamily="34" charset="0"/>
                    <a:buNone/>
                    <a:tabLst>
                      <a:tab pos="472868" algn="l"/>
                    </a:tabLst>
                    <a:defRPr sz="1800" kern="1200" spc="-50" baseline="0"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86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r="100000" b="100000"/>
                        </a:path>
                        <a:tileRect l="-100000" t="-100000"/>
                      </a:gradFill>
                      <a:latin typeface="+mj-lt"/>
                      <a:ea typeface="+mn-ea"/>
                      <a:cs typeface="+mn-cs"/>
                    </a:defRPr>
                  </a:lvl2pPr>
                  <a:lvl3pPr marL="0" indent="0" algn="l" defTabSz="686047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SzPct val="90000"/>
                    <a:buFont typeface="Arial" pitchFamily="34" charset="0"/>
                    <a:buNone/>
                    <a:defRPr sz="1500" kern="1200" spc="-70" baseline="0"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86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r="100000" b="100000"/>
                        </a:path>
                        <a:tileRect l="-100000" t="-100000"/>
                      </a:gradFill>
                      <a:latin typeface="+mn-lt"/>
                      <a:ea typeface="+mn-ea"/>
                      <a:cs typeface="+mn-cs"/>
                    </a:defRPr>
                  </a:lvl3pPr>
                  <a:lvl4pPr marL="0" indent="0" algn="l" defTabSz="686047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SzPct val="90000"/>
                    <a:buFont typeface="Arial" pitchFamily="34" charset="0"/>
                    <a:buNone/>
                    <a:tabLst>
                      <a:tab pos="686074" algn="l"/>
                    </a:tabLst>
                    <a:defRPr sz="1600" kern="1200"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86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r="100000" b="100000"/>
                        </a:path>
                        <a:tileRect l="-100000" t="-100000"/>
                      </a:gradFill>
                      <a:latin typeface="+mn-lt"/>
                      <a:ea typeface="+mn-ea"/>
                      <a:cs typeface="+mn-cs"/>
                    </a:defRPr>
                  </a:lvl4pPr>
                  <a:lvl5pPr marL="0" indent="0" algn="l" defTabSz="686047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300"/>
                    </a:spcAft>
                    <a:buSzPct val="90000"/>
                    <a:buFont typeface="Arial" pitchFamily="34" charset="0"/>
                    <a:buNone/>
                    <a:defRPr sz="1800" kern="1200"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86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r="100000" b="100000"/>
                        </a:path>
                        <a:tileRect l="-100000" t="-100000"/>
                      </a:gradFill>
                      <a:latin typeface="+mn-lt"/>
                      <a:ea typeface="+mn-ea"/>
                      <a:cs typeface="+mn-cs"/>
                    </a:defRPr>
                  </a:lvl5pPr>
                  <a:lvl6pPr marL="1886629" indent="-171512" algn="l" defTabSz="686047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5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29652" indent="-171512" algn="l" defTabSz="686047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5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72676" indent="-171512" algn="l" defTabSz="686047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5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915700" indent="-171512" algn="l" defTabSz="686047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5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1200"/>
                    </a:spcBef>
                  </a:pPr>
                  <a:r>
                    <a:rPr lang="en-US" sz="1600" dirty="0" smtClean="0"/>
                    <a:t>2012</a:t>
                  </a:r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683568" y="4680886"/>
                  <a:ext cx="7055204" cy="1917482"/>
                  <a:chOff x="683568" y="4680886"/>
                  <a:chExt cx="7055204" cy="1917482"/>
                </a:xfrm>
              </p:grpSpPr>
              <p:sp>
                <p:nvSpPr>
                  <p:cNvPr id="12" name="Rectangle 11"/>
                  <p:cNvSpPr/>
                  <p:nvPr/>
                </p:nvSpPr>
                <p:spPr bwMode="auto">
                  <a:xfrm>
                    <a:off x="683568" y="5409220"/>
                    <a:ext cx="7055204" cy="59231"/>
                  </a:xfrm>
                  <a:prstGeom prst="rect">
                    <a:avLst/>
                  </a:prstGeom>
                  <a:solidFill>
                    <a:srgbClr val="54B948"/>
                  </a:solidFill>
                  <a:ln w="127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1409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pc="-50" dirty="0" err="1" smtClean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Segoe UI" pitchFamily="34" charset="0"/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  <p:sp>
                <p:nvSpPr>
                  <p:cNvPr id="13" name="Text Placeholder 2"/>
                  <p:cNvSpPr txBox="1">
                    <a:spLocks/>
                  </p:cNvSpPr>
                  <p:nvPr/>
                </p:nvSpPr>
                <p:spPr>
                  <a:xfrm>
                    <a:off x="3347864" y="5531132"/>
                    <a:ext cx="763352" cy="221599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>
                    <a:spAutoFit/>
                  </a:bodyPr>
                  <a:lstStyle>
                    <a:lvl1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675"/>
                      </a:spcAft>
                      <a:buSzPct val="90000"/>
                      <a:buFont typeface="Arial" pitchFamily="34" charset="0"/>
                      <a:buNone/>
                      <a:defRPr sz="2800" kern="1200" spc="-100" baseline="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j-lt"/>
                        <a:ea typeface="+mn-ea"/>
                        <a:cs typeface="+mn-cs"/>
                      </a:defRPr>
                    </a:lvl1pPr>
                    <a:lvl2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SzPct val="90000"/>
                      <a:buFont typeface="Arial" pitchFamily="34" charset="0"/>
                      <a:buNone/>
                      <a:tabLst>
                        <a:tab pos="472868" algn="l"/>
                      </a:tabLst>
                      <a:defRPr sz="1800" kern="1200" spc="-50" baseline="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j-lt"/>
                        <a:ea typeface="+mn-ea"/>
                        <a:cs typeface="+mn-cs"/>
                      </a:defRPr>
                    </a:lvl2pPr>
                    <a:lvl3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SzPct val="90000"/>
                      <a:buFont typeface="Arial" pitchFamily="34" charset="0"/>
                      <a:buNone/>
                      <a:defRPr sz="1500" kern="1200" spc="-70" baseline="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n-lt"/>
                        <a:ea typeface="+mn-ea"/>
                        <a:cs typeface="+mn-cs"/>
                      </a:defRPr>
                    </a:lvl3pPr>
                    <a:lvl4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SzPct val="90000"/>
                      <a:buFont typeface="Arial" pitchFamily="34" charset="0"/>
                      <a:buNone/>
                      <a:tabLst>
                        <a:tab pos="686074" algn="l"/>
                      </a:tabLst>
                      <a:defRPr sz="1600" kern="120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n-lt"/>
                        <a:ea typeface="+mn-ea"/>
                        <a:cs typeface="+mn-cs"/>
                      </a:defRPr>
                    </a:lvl4pPr>
                    <a:lvl5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SzPct val="90000"/>
                      <a:buFont typeface="Arial" pitchFamily="34" charset="0"/>
                      <a:buNone/>
                      <a:defRPr sz="1800" kern="120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n-lt"/>
                        <a:ea typeface="+mn-ea"/>
                        <a:cs typeface="+mn-cs"/>
                      </a:defRPr>
                    </a:lvl5pPr>
                    <a:lvl6pPr marL="1886629" indent="-171512" algn="l" defTabSz="686047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229652" indent="-171512" algn="l" defTabSz="686047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572676" indent="-171512" algn="l" defTabSz="686047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915700" indent="-171512" algn="l" defTabSz="686047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spcBef>
                        <a:spcPts val="1200"/>
                      </a:spcBef>
                    </a:pPr>
                    <a:r>
                      <a:rPr lang="en-US" sz="1600" dirty="0" smtClean="0"/>
                      <a:t>2013</a:t>
                    </a:r>
                  </a:p>
                </p:txBody>
              </p:sp>
              <p:sp>
                <p:nvSpPr>
                  <p:cNvPr id="14" name="Text Placeholder 2"/>
                  <p:cNvSpPr txBox="1">
                    <a:spLocks/>
                  </p:cNvSpPr>
                  <p:nvPr/>
                </p:nvSpPr>
                <p:spPr>
                  <a:xfrm>
                    <a:off x="1835696" y="4680886"/>
                    <a:ext cx="1728191" cy="555404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>
                    <a:spAutoFit/>
                  </a:bodyPr>
                  <a:lstStyle>
                    <a:lvl1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675"/>
                      </a:spcAft>
                      <a:buSzPct val="90000"/>
                      <a:buFont typeface="Arial" pitchFamily="34" charset="0"/>
                      <a:buNone/>
                      <a:defRPr sz="2800" kern="1200" spc="-100" baseline="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j-lt"/>
                        <a:ea typeface="+mn-ea"/>
                        <a:cs typeface="+mn-cs"/>
                      </a:defRPr>
                    </a:lvl1pPr>
                    <a:lvl2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SzPct val="90000"/>
                      <a:buFont typeface="Arial" pitchFamily="34" charset="0"/>
                      <a:buNone/>
                      <a:tabLst>
                        <a:tab pos="472868" algn="l"/>
                      </a:tabLst>
                      <a:defRPr sz="1800" kern="1200" spc="-50" baseline="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j-lt"/>
                        <a:ea typeface="+mn-ea"/>
                        <a:cs typeface="+mn-cs"/>
                      </a:defRPr>
                    </a:lvl2pPr>
                    <a:lvl3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SzPct val="90000"/>
                      <a:buFont typeface="Arial" pitchFamily="34" charset="0"/>
                      <a:buNone/>
                      <a:defRPr sz="1500" kern="1200" spc="-70" baseline="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n-lt"/>
                        <a:ea typeface="+mn-ea"/>
                        <a:cs typeface="+mn-cs"/>
                      </a:defRPr>
                    </a:lvl3pPr>
                    <a:lvl4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SzPct val="90000"/>
                      <a:buFont typeface="Arial" pitchFamily="34" charset="0"/>
                      <a:buNone/>
                      <a:tabLst>
                        <a:tab pos="686074" algn="l"/>
                      </a:tabLst>
                      <a:defRPr sz="1600" kern="120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n-lt"/>
                        <a:ea typeface="+mn-ea"/>
                        <a:cs typeface="+mn-cs"/>
                      </a:defRPr>
                    </a:lvl4pPr>
                    <a:lvl5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SzPct val="90000"/>
                      <a:buFont typeface="Arial" pitchFamily="34" charset="0"/>
                      <a:buNone/>
                      <a:defRPr sz="1800" kern="120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n-lt"/>
                        <a:ea typeface="+mn-ea"/>
                        <a:cs typeface="+mn-cs"/>
                      </a:defRPr>
                    </a:lvl5pPr>
                    <a:lvl6pPr marL="1886629" indent="-171512" algn="l" defTabSz="686047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229652" indent="-171512" algn="l" defTabSz="686047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572676" indent="-171512" algn="l" defTabSz="686047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915700" indent="-171512" algn="l" defTabSz="686047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Aft>
                        <a:spcPts val="0"/>
                      </a:spcAft>
                    </a:pPr>
                    <a:r>
                      <a:rPr lang="en-US" sz="1800" dirty="0" smtClean="0"/>
                      <a:t>Veeam Explorer for Storage Snapshots</a:t>
                    </a:r>
                  </a:p>
                </p:txBody>
              </p:sp>
              <p:sp>
                <p:nvSpPr>
                  <p:cNvPr id="15" name="Text Placeholder 2"/>
                  <p:cNvSpPr txBox="1">
                    <a:spLocks/>
                  </p:cNvSpPr>
                  <p:nvPr/>
                </p:nvSpPr>
                <p:spPr>
                  <a:xfrm>
                    <a:off x="4317709" y="5662409"/>
                    <a:ext cx="1657536" cy="935959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>
                    <a:spAutoFit/>
                  </a:bodyPr>
                  <a:lstStyle>
                    <a:lvl1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675"/>
                      </a:spcAft>
                      <a:buSzPct val="90000"/>
                      <a:buFont typeface="Arial" pitchFamily="34" charset="0"/>
                      <a:buNone/>
                      <a:defRPr sz="2800" kern="1200" spc="-100" baseline="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j-lt"/>
                        <a:ea typeface="+mn-ea"/>
                        <a:cs typeface="+mn-cs"/>
                      </a:defRPr>
                    </a:lvl1pPr>
                    <a:lvl2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SzPct val="90000"/>
                      <a:buFont typeface="Arial" pitchFamily="34" charset="0"/>
                      <a:buNone/>
                      <a:tabLst>
                        <a:tab pos="472868" algn="l"/>
                      </a:tabLst>
                      <a:defRPr sz="1800" kern="1200" spc="-50" baseline="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j-lt"/>
                        <a:ea typeface="+mn-ea"/>
                        <a:cs typeface="+mn-cs"/>
                      </a:defRPr>
                    </a:lvl2pPr>
                    <a:lvl3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SzPct val="90000"/>
                      <a:buFont typeface="Arial" pitchFamily="34" charset="0"/>
                      <a:buNone/>
                      <a:defRPr sz="1500" kern="1200" spc="-70" baseline="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n-lt"/>
                        <a:ea typeface="+mn-ea"/>
                        <a:cs typeface="+mn-cs"/>
                      </a:defRPr>
                    </a:lvl3pPr>
                    <a:lvl4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SzPct val="90000"/>
                      <a:buFont typeface="Arial" pitchFamily="34" charset="0"/>
                      <a:buNone/>
                      <a:tabLst>
                        <a:tab pos="686074" algn="l"/>
                      </a:tabLst>
                      <a:defRPr sz="1600" kern="120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n-lt"/>
                        <a:ea typeface="+mn-ea"/>
                        <a:cs typeface="+mn-cs"/>
                      </a:defRPr>
                    </a:lvl4pPr>
                    <a:lvl5pPr marL="0" indent="0" algn="l" defTabSz="686047" rtl="0" eaLnBrk="1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SzPct val="90000"/>
                      <a:buFont typeface="Arial" pitchFamily="34" charset="0"/>
                      <a:buNone/>
                      <a:defRPr sz="1800" kern="1200"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86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r="100000" b="100000"/>
                          </a:path>
                          <a:tileRect l="-100000" t="-100000"/>
                        </a:gradFill>
                        <a:latin typeface="+mn-lt"/>
                        <a:ea typeface="+mn-ea"/>
                        <a:cs typeface="+mn-cs"/>
                      </a:defRPr>
                    </a:lvl5pPr>
                    <a:lvl6pPr marL="1886629" indent="-171512" algn="l" defTabSz="686047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229652" indent="-171512" algn="l" defTabSz="686047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572676" indent="-171512" algn="l" defTabSz="686047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915700" indent="-171512" algn="l" defTabSz="686047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Aft>
                        <a:spcPts val="0"/>
                      </a:spcAft>
                    </a:pPr>
                    <a:r>
                      <a:rPr lang="en-US" sz="1800" dirty="0" smtClean="0"/>
                      <a:t>Backup from </a:t>
                    </a:r>
                  </a:p>
                  <a:p>
                    <a:pPr>
                      <a:lnSpc>
                        <a:spcPct val="100000"/>
                      </a:lnSpc>
                      <a:spcAft>
                        <a:spcPts val="0"/>
                      </a:spcAft>
                    </a:pPr>
                    <a:r>
                      <a:rPr lang="en-US" sz="1800" dirty="0" smtClean="0"/>
                      <a:t>Storage Snapshots</a:t>
                    </a:r>
                  </a:p>
                  <a:p>
                    <a:pPr>
                      <a:lnSpc>
                        <a:spcPct val="100000"/>
                      </a:lnSpc>
                      <a:spcBef>
                        <a:spcPts val="800"/>
                      </a:spcBef>
                      <a:spcAft>
                        <a:spcPts val="0"/>
                      </a:spcAft>
                    </a:pPr>
                    <a:r>
                      <a:rPr lang="en-US" sz="1800" dirty="0" smtClean="0"/>
                      <a:t>Plug-in architecture</a:t>
                    </a:r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 bwMode="auto">
                  <a:xfrm>
                    <a:off x="2499638" y="5301208"/>
                    <a:ext cx="72008" cy="315034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1409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pc="-50" dirty="0" err="1" smtClean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Segoe UI" pitchFamily="34" charset="0"/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 bwMode="auto">
                  <a:xfrm>
                    <a:off x="4996457" y="5301208"/>
                    <a:ext cx="72008" cy="315034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1409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pc="-50" dirty="0" err="1" smtClean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Segoe UI" pitchFamily="34" charset="0"/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</p:grpSp>
          </p:grpSp>
          <p:sp>
            <p:nvSpPr>
              <p:cNvPr id="8" name="TextBox 7"/>
              <p:cNvSpPr txBox="1"/>
              <p:nvPr/>
            </p:nvSpPr>
            <p:spPr>
              <a:xfrm>
                <a:off x="6858000" y="1617710"/>
                <a:ext cx="601258" cy="27911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228600" tIns="0" rIns="0" bIns="0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  <a:latin typeface="Segoe UI Light" pitchFamily="34" charset="0"/>
                  </a:rPr>
                  <a:t>v7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87719" y="2267427"/>
                <a:ext cx="644623" cy="27911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22860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  <a:latin typeface="Segoe UI Light" pitchFamily="34" charset="0"/>
                  </a:rPr>
                  <a:t>v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Segoe UI Light" pitchFamily="34" charset="0"/>
                  </a:rPr>
                  <a:t>6.5</a:t>
                </a:r>
              </a:p>
            </p:txBody>
          </p:sp>
        </p:grpSp>
        <p:sp>
          <p:nvSpPr>
            <p:cNvPr id="6" name="Text Placeholder 2"/>
            <p:cNvSpPr txBox="1">
              <a:spLocks/>
            </p:cNvSpPr>
            <p:nvPr/>
          </p:nvSpPr>
          <p:spPr>
            <a:xfrm>
              <a:off x="6370848" y="4079450"/>
              <a:ext cx="1925656" cy="55540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75"/>
                </a:spcAft>
                <a:buSzPct val="90000"/>
                <a:buFont typeface="Arial" pitchFamily="34" charset="0"/>
                <a:buNone/>
                <a:defRPr sz="2800" kern="1200" spc="-100" baseline="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j-lt"/>
                  <a:ea typeface="+mn-ea"/>
                  <a:cs typeface="+mn-cs"/>
                </a:defRPr>
              </a:lvl1pPr>
              <a:lvl2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90000"/>
                <a:buFont typeface="Arial" pitchFamily="34" charset="0"/>
                <a:buNone/>
                <a:tabLst>
                  <a:tab pos="472868" algn="l"/>
                </a:tabLst>
                <a:defRPr sz="1800" kern="1200" spc="-50" baseline="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j-lt"/>
                  <a:ea typeface="+mn-ea"/>
                  <a:cs typeface="+mn-cs"/>
                </a:defRPr>
              </a:lvl2pPr>
              <a:lvl3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90000"/>
                <a:buFont typeface="Arial" pitchFamily="34" charset="0"/>
                <a:buNone/>
                <a:defRPr sz="1500" kern="1200" spc="-70" baseline="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n-lt"/>
                  <a:ea typeface="+mn-ea"/>
                  <a:cs typeface="+mn-cs"/>
                </a:defRPr>
              </a:lvl3pPr>
              <a:lvl4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90000"/>
                <a:buFont typeface="Arial" pitchFamily="34" charset="0"/>
                <a:buNone/>
                <a:tabLst>
                  <a:tab pos="686074" algn="l"/>
                </a:tabLst>
                <a:defRPr sz="1600" kern="120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n-lt"/>
                  <a:ea typeface="+mn-ea"/>
                  <a:cs typeface="+mn-cs"/>
                </a:defRPr>
              </a:lvl4pPr>
              <a:lvl5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90000"/>
                <a:buFont typeface="Arial" pitchFamily="34" charset="0"/>
                <a:buNone/>
                <a:defRPr sz="1800" kern="120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n-lt"/>
                  <a:ea typeface="+mn-ea"/>
                  <a:cs typeface="+mn-cs"/>
                </a:defRPr>
              </a:lvl5pPr>
              <a:lvl6pPr marL="1886629" indent="-171512" algn="l" defTabSz="6860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9652" indent="-171512" algn="l" defTabSz="6860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2676" indent="-171512" algn="l" defTabSz="6860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5700" indent="-171512" algn="l" defTabSz="6860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n-US" sz="1800" dirty="0" smtClean="0"/>
                <a:t>Additional storage options</a:t>
              </a:r>
            </a:p>
          </p:txBody>
        </p:sp>
      </p:grpSp>
      <p:sp>
        <p:nvSpPr>
          <p:cNvPr id="18" name="Text Placeholder 2"/>
          <p:cNvSpPr txBox="1">
            <a:spLocks/>
          </p:cNvSpPr>
          <p:nvPr/>
        </p:nvSpPr>
        <p:spPr>
          <a:xfrm>
            <a:off x="6480734" y="5008162"/>
            <a:ext cx="827570" cy="221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60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SzPct val="90000"/>
              <a:buFont typeface="Arial" pitchFamily="34" charset="0"/>
              <a:buNone/>
              <a:defRPr sz="2800" kern="1200" spc="-100" baseline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j-lt"/>
                <a:ea typeface="+mn-ea"/>
                <a:cs typeface="+mn-cs"/>
              </a:defRPr>
            </a:lvl1pPr>
            <a:lvl2pPr marL="0" indent="0" algn="l" defTabSz="6860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90000"/>
              <a:buFont typeface="Arial" pitchFamily="34" charset="0"/>
              <a:buNone/>
              <a:tabLst>
                <a:tab pos="472868" algn="l"/>
              </a:tabLst>
              <a:defRPr sz="1800" kern="1200" spc="-50" baseline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j-lt"/>
                <a:ea typeface="+mn-ea"/>
                <a:cs typeface="+mn-cs"/>
              </a:defRPr>
            </a:lvl2pPr>
            <a:lvl3pPr marL="0" indent="0" algn="l" defTabSz="6860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90000"/>
              <a:buFont typeface="Arial" pitchFamily="34" charset="0"/>
              <a:buNone/>
              <a:defRPr sz="1500" kern="1200" spc="-70" baseline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0" indent="0" algn="l" defTabSz="6860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90000"/>
              <a:buFont typeface="Arial" pitchFamily="34" charset="0"/>
              <a:buNone/>
              <a:tabLst>
                <a:tab pos="686074" algn="l"/>
              </a:tabLst>
              <a:defRPr sz="1600" kern="120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0" indent="0" algn="l" defTabSz="6860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90000"/>
              <a:buFont typeface="Arial" pitchFamily="34" charset="0"/>
              <a:buNone/>
              <a:defRPr sz="1800" kern="120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1886629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652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676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700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1600" b="1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55557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371600"/>
            <a:ext cx="8363938" cy="1606594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Supported storage</a:t>
            </a:r>
          </a:p>
          <a:p>
            <a:pPr marL="213208" lvl="1" indent="0">
              <a:buNone/>
            </a:pPr>
            <a:r>
              <a:rPr lang="en-US" dirty="0" smtClean="0"/>
              <a:t>HP </a:t>
            </a:r>
            <a:r>
              <a:rPr lang="en-US" dirty="0" err="1" smtClean="0"/>
              <a:t>StoreVirtual</a:t>
            </a:r>
            <a:r>
              <a:rPr lang="en-US" dirty="0" smtClean="0"/>
              <a:t> VSA</a:t>
            </a:r>
          </a:p>
          <a:p>
            <a:pPr marL="213208" lvl="1" indent="0">
              <a:buNone/>
            </a:pPr>
            <a:r>
              <a:rPr lang="en-US" dirty="0" smtClean="0"/>
              <a:t>HP </a:t>
            </a:r>
            <a:r>
              <a:rPr lang="en-US" dirty="0" err="1" smtClean="0"/>
              <a:t>StoreVirtual</a:t>
            </a:r>
            <a:r>
              <a:rPr lang="en-US" dirty="0" smtClean="0"/>
              <a:t> (</a:t>
            </a:r>
            <a:r>
              <a:rPr lang="en-US" dirty="0" err="1" smtClean="0"/>
              <a:t>Lefthand</a:t>
            </a:r>
            <a:r>
              <a:rPr lang="en-US" dirty="0" smtClean="0"/>
              <a:t>, P4000)</a:t>
            </a:r>
          </a:p>
          <a:p>
            <a:pPr marL="213208" lvl="1" indent="0">
              <a:buNone/>
            </a:pPr>
            <a:r>
              <a:rPr lang="en-US" dirty="0" smtClean="0"/>
              <a:t>HP </a:t>
            </a:r>
            <a:r>
              <a:rPr lang="en-US" dirty="0" err="1" smtClean="0"/>
              <a:t>StoreServ</a:t>
            </a:r>
            <a:r>
              <a:rPr lang="en-US" dirty="0" smtClean="0"/>
              <a:t> (3PAR)</a:t>
            </a:r>
          </a:p>
        </p:txBody>
      </p:sp>
    </p:spTree>
    <p:extLst>
      <p:ext uri="{BB962C8B-B14F-4D97-AF65-F5344CB8AC3E}">
        <p14:creationId xmlns:p14="http://schemas.microsoft.com/office/powerpoint/2010/main" val="3904028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5760" y="304800"/>
            <a:ext cx="8329425" cy="886397"/>
          </a:xfrm>
        </p:spPr>
        <p:txBody>
          <a:bodyPr/>
          <a:lstStyle/>
          <a:p>
            <a:r>
              <a:rPr lang="en-US" sz="2800" dirty="0" smtClean="0"/>
              <a:t>Challenge: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600" dirty="0" smtClean="0"/>
              <a:t>Reduce risk and leverage Hyper-V backups</a:t>
            </a:r>
            <a:endParaRPr lang="ru-RU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869348"/>
            <a:ext cx="2880320" cy="287202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722444"/>
            <a:ext cx="7863408" cy="2182136"/>
          </a:xfr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en-US" sz="2600" dirty="0" smtClean="0"/>
              <a:t>Administrators need to know backups are recoverable</a:t>
            </a:r>
            <a:endParaRPr lang="en-US" sz="2600" dirty="0"/>
          </a:p>
          <a:p>
            <a:pPr lvl="1">
              <a:spcBef>
                <a:spcPts val="1200"/>
              </a:spcBef>
            </a:pPr>
            <a:r>
              <a:rPr lang="en-US" sz="2600" dirty="0" smtClean="0"/>
              <a:t>Leverage backups for:</a:t>
            </a:r>
          </a:p>
          <a:p>
            <a:pPr marL="457200" lvl="2">
              <a:spcBef>
                <a:spcPts val="600"/>
              </a:spcBef>
            </a:pPr>
            <a:r>
              <a:rPr lang="en-US" sz="2300" dirty="0" smtClean="0"/>
              <a:t>Granular recovery with little to no impact on production users</a:t>
            </a:r>
          </a:p>
          <a:p>
            <a:pPr marL="457200" lvl="2">
              <a:spcBef>
                <a:spcPts val="600"/>
              </a:spcBef>
            </a:pPr>
            <a:r>
              <a:rPr lang="en-US" sz="2300" dirty="0" smtClean="0"/>
              <a:t>Isolated environments are needed for testing, training and 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2228380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99322"/>
            <a:ext cx="8363938" cy="1329595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aking Modern Data Protection </a:t>
            </a:r>
            <a:r>
              <a:rPr lang="en-US" dirty="0"/>
              <a:t>	</a:t>
            </a:r>
            <a:r>
              <a:rPr lang="en-US" dirty="0" smtClean="0"/>
              <a:t>   to the next level</a:t>
            </a:r>
            <a:endParaRPr lang="en-US" dirty="0"/>
          </a:p>
        </p:txBody>
      </p:sp>
      <p:pic>
        <p:nvPicPr>
          <p:cNvPr id="1026" name="Picture 2" descr="\\amust.local\spb\Marketing\Graphics\Working\DIAGRAMS\Backup &amp; Replication\Marketecture_v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69827"/>
            <a:ext cx="4706868" cy="206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610572" y="2667000"/>
            <a:ext cx="2085628" cy="342314"/>
            <a:chOff x="1731059" y="2861733"/>
            <a:chExt cx="2085628" cy="342314"/>
          </a:xfrm>
        </p:grpSpPr>
        <p:sp>
          <p:nvSpPr>
            <p:cNvPr id="18" name="Rectangle 17"/>
            <p:cNvSpPr/>
            <p:nvPr/>
          </p:nvSpPr>
          <p:spPr bwMode="auto">
            <a:xfrm>
              <a:off x="2395545" y="2861733"/>
              <a:ext cx="744469" cy="341814"/>
            </a:xfrm>
            <a:prstGeom prst="rect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ru-RU" spc="-5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31059" y="2889345"/>
              <a:ext cx="2085628" cy="314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de-DE" sz="1700" b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NEW!</a:t>
              </a:r>
              <a:endParaRPr lang="de-DE" sz="17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9858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3"/>
          <p:cNvSpPr txBox="1">
            <a:spLocks/>
          </p:cNvSpPr>
          <p:nvPr/>
        </p:nvSpPr>
        <p:spPr>
          <a:xfrm>
            <a:off x="365760" y="457200"/>
            <a:ext cx="8363938" cy="10525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60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0" baseline="0" dirty="0" smtClean="0">
                <a:ln w="3175">
                  <a:noFill/>
                </a:ln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Arial" charset="0"/>
              </a:defRPr>
            </a:lvl1pPr>
          </a:lstStyle>
          <a:p>
            <a:r>
              <a:rPr lang="en-US" sz="2800" dirty="0"/>
              <a:t>Solution:</a:t>
            </a:r>
          </a:p>
          <a:p>
            <a:r>
              <a:rPr dirty="0" smtClean="0">
                <a:gradFill>
                  <a:gsLst>
                    <a:gs pos="0">
                      <a:srgbClr val="54B948"/>
                    </a:gs>
                    <a:gs pos="100000">
                      <a:srgbClr val="54B948"/>
                    </a:gs>
                  </a:gsLst>
                  <a:lin ang="5400000" scaled="0"/>
                </a:gradFill>
              </a:rPr>
              <a:t>Virtual Lab for Hyper-V</a:t>
            </a:r>
            <a:endParaRPr b="1" dirty="0">
              <a:gradFill>
                <a:gsLst>
                  <a:gs pos="0">
                    <a:srgbClr val="54B948"/>
                  </a:gs>
                  <a:gs pos="100000">
                    <a:srgbClr val="54B948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289850"/>
              </p:ext>
            </p:extLst>
          </p:nvPr>
        </p:nvGraphicFramePr>
        <p:xfrm>
          <a:off x="365760" y="1916831"/>
          <a:ext cx="8344565" cy="3744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6060"/>
                <a:gridCol w="3178505"/>
              </a:tblGrid>
              <a:tr h="6726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-100" normalizeH="0" baseline="0" noProof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FFFFFF"/>
                              </a:gs>
                              <a:gs pos="100000">
                                <a:srgbClr val="FFFFFF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When you need to…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-100" normalizeH="0" baseline="0" noProof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FFFFFF"/>
                              </a:gs>
                              <a:gs pos="100000">
                                <a:srgbClr val="FFFFFF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Virtual Lab enables…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11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Automatically verify the recoverability of every VM backup</a:t>
                      </a:r>
                    </a:p>
                  </a:txBody>
                  <a:tcPr marL="144000" marR="144000" marT="144000" marB="1440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SureBackup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44000" marR="144000" marT="108000" marB="108000" anchor="ctr" anchorCtr="1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</a:tr>
              <a:tr h="1149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Recover application items for any virtualized application - without agents or special backups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44000" marR="144000" marT="144000" marB="1440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U-AIR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spc="-3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(Universal Application-Item</a:t>
                      </a:r>
                      <a:r>
                        <a:rPr lang="en-US" sz="1600" b="0" kern="1200" spc="-30" baseline="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600" b="0" kern="1200" spc="-30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Recovery)</a:t>
                      </a:r>
                    </a:p>
                  </a:txBody>
                  <a:tcPr marL="144000" marR="144000" marT="108000" marB="108000" anchor="ctr" anchorCtr="1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611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Set up isolated environments for testing software and patches, troubleshooting issues, or training</a:t>
                      </a:r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44000" marR="144000" marT="144000" marB="1440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On-Demand Sandbox</a:t>
                      </a:r>
                    </a:p>
                  </a:txBody>
                  <a:tcPr marL="144000" marR="144000" marT="108000" marB="108000" anchor="ctr" anchorCtr="1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388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371600"/>
            <a:ext cx="8363938" cy="387798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Requires Microsoft Windows Server 2012</a:t>
            </a:r>
          </a:p>
        </p:txBody>
      </p:sp>
    </p:spTree>
    <p:extLst>
      <p:ext uri="{BB962C8B-B14F-4D97-AF65-F5344CB8AC3E}">
        <p14:creationId xmlns:p14="http://schemas.microsoft.com/office/powerpoint/2010/main" val="4059759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5760" y="304800"/>
            <a:ext cx="8363938" cy="830997"/>
          </a:xfrm>
        </p:spPr>
        <p:txBody>
          <a:bodyPr/>
          <a:lstStyle/>
          <a:p>
            <a:r>
              <a:rPr lang="en-US" sz="2800" dirty="0" smtClean="0"/>
              <a:t>Challenge: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200" dirty="0" smtClean="0"/>
              <a:t>Reduce risk and leverage replication resources</a:t>
            </a:r>
            <a:endParaRPr lang="ru-RU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722444"/>
            <a:ext cx="7863408" cy="2924903"/>
          </a:xfr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en-US" sz="2800" dirty="0" smtClean="0"/>
              <a:t>Replication from Veeam offer many benefits</a:t>
            </a:r>
          </a:p>
          <a:p>
            <a:pPr marL="457200" lvl="1">
              <a:spcAft>
                <a:spcPts val="200"/>
              </a:spcAft>
            </a:pPr>
            <a:r>
              <a:rPr lang="en-US" sz="2400" dirty="0" smtClean="0"/>
              <a:t>Very quick RTOs</a:t>
            </a:r>
          </a:p>
          <a:p>
            <a:pPr marL="457200" lvl="1">
              <a:spcAft>
                <a:spcPts val="200"/>
              </a:spcAft>
            </a:pPr>
            <a:r>
              <a:rPr lang="en-US" sz="2400" dirty="0" smtClean="0"/>
              <a:t>Easy off-site recovery options</a:t>
            </a:r>
          </a:p>
          <a:p>
            <a:pPr marL="457200" lvl="1">
              <a:spcAft>
                <a:spcPts val="200"/>
              </a:spcAft>
            </a:pPr>
            <a:r>
              <a:rPr lang="en-US" sz="2400" dirty="0" smtClean="0"/>
              <a:t>Assisted failover and failback</a:t>
            </a:r>
          </a:p>
          <a:p>
            <a:pPr lvl="1">
              <a:spcBef>
                <a:spcPts val="2400"/>
              </a:spcBef>
            </a:pPr>
            <a:r>
              <a:rPr lang="en-US" sz="2800" dirty="0" smtClean="0"/>
              <a:t>Organizations also want to:</a:t>
            </a:r>
          </a:p>
          <a:p>
            <a:pPr marL="457200" lvl="1">
              <a:spcAft>
                <a:spcPts val="200"/>
              </a:spcAft>
            </a:pPr>
            <a:r>
              <a:rPr lang="en-US" sz="2400" dirty="0" smtClean="0"/>
              <a:t>Know replicas are reliable</a:t>
            </a:r>
          </a:p>
          <a:p>
            <a:pPr marL="457200" lvl="1">
              <a:spcAft>
                <a:spcPts val="200"/>
              </a:spcAft>
            </a:pPr>
            <a:r>
              <a:rPr lang="en-US" sz="2400" dirty="0" smtClean="0"/>
              <a:t>Put standby DR resources to work</a:t>
            </a:r>
          </a:p>
        </p:txBody>
      </p:sp>
    </p:spTree>
    <p:extLst>
      <p:ext uri="{BB962C8B-B14F-4D97-AF65-F5344CB8AC3E}">
        <p14:creationId xmlns:p14="http://schemas.microsoft.com/office/powerpoint/2010/main" val="2228380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3"/>
          <p:cNvSpPr txBox="1">
            <a:spLocks/>
          </p:cNvSpPr>
          <p:nvPr/>
        </p:nvSpPr>
        <p:spPr>
          <a:xfrm>
            <a:off x="365760" y="457200"/>
            <a:ext cx="8363938" cy="10525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60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0" baseline="0" dirty="0" smtClean="0">
                <a:ln w="3175">
                  <a:noFill/>
                </a:ln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Arial" charset="0"/>
              </a:defRPr>
            </a:lvl1pPr>
          </a:lstStyle>
          <a:p>
            <a:r>
              <a:rPr lang="en-US" sz="2800" dirty="0"/>
              <a:t>Solution:</a:t>
            </a:r>
          </a:p>
          <a:p>
            <a:r>
              <a:rPr dirty="0" smtClean="0">
                <a:gradFill>
                  <a:gsLst>
                    <a:gs pos="0">
                      <a:srgbClr val="54B948"/>
                    </a:gs>
                    <a:gs pos="100000">
                      <a:srgbClr val="54B948"/>
                    </a:gs>
                  </a:gsLst>
                  <a:lin ang="5400000" scaled="0"/>
                </a:gradFill>
              </a:rPr>
              <a:t>Virtual Lab for replicas</a:t>
            </a:r>
            <a:endParaRPr b="1" dirty="0">
              <a:gradFill>
                <a:gsLst>
                  <a:gs pos="0">
                    <a:srgbClr val="54B948"/>
                  </a:gs>
                  <a:gs pos="100000">
                    <a:srgbClr val="54B948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314640" y="3571585"/>
            <a:ext cx="5577840" cy="2881751"/>
          </a:xfrm>
          <a:prstGeom prst="rect">
            <a:avLst/>
          </a:prstGeom>
        </p:spPr>
        <p:txBody>
          <a:bodyPr/>
          <a:lstStyle>
            <a:lvl1pPr marL="259660" indent="-259660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800" kern="1200" spc="-100" baseline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1pPr>
            <a:lvl2pPr marL="472868" indent="-213207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472868" algn="l"/>
              </a:tabLst>
              <a:defRPr sz="2400" kern="1200" spc="-100" baseline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2pPr>
            <a:lvl3pPr marL="686074" indent="-213207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000" kern="1200" spc="-70" baseline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1112489" indent="-167946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686074" algn="l"/>
              </a:tabLst>
              <a:defRPr sz="1600" kern="120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1285199" indent="-172710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800" kern="120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1886629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652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676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700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US" sz="2400" b="1" spc="0" dirty="0" err="1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SureReplica</a:t>
            </a:r>
            <a:r>
              <a:rPr lang="en-US" sz="2400" spc="0" dirty="0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:  automatically verify every restore point in every replica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spc="0" dirty="0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U-AIR</a:t>
            </a:r>
            <a:r>
              <a:rPr lang="en-US" sz="2400" spc="0" dirty="0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:  fastest recovery of items from any virtualized application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spc="0" dirty="0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On-Demand Sandbox</a:t>
            </a:r>
            <a:r>
              <a:rPr lang="en-US" sz="2400" spc="0" dirty="0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:  utilize disaster recovery environments for testing, training and troubleshooting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5396" y="6381908"/>
            <a:ext cx="5257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i="1" spc="-100" dirty="0" smtClean="0">
                <a:gradFill>
                  <a:gsLst>
                    <a:gs pos="0">
                      <a:srgbClr val="FFFFFF">
                        <a:lumMod val="50000"/>
                      </a:srgbClr>
                    </a:gs>
                    <a:gs pos="80000">
                      <a:srgbClr val="FFFFFF">
                        <a:lumMod val="50000"/>
                      </a:srgbClr>
                    </a:gs>
                  </a:gsLst>
                  <a:lin ang="16200000" scaled="0"/>
                </a:gradFill>
              </a:rPr>
              <a:t>VMware only</a:t>
            </a:r>
            <a:endParaRPr lang="en-US" sz="1400" i="1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80000">
                    <a:schemeClr val="tx1">
                      <a:lumMod val="65000"/>
                      <a:lumOff val="35000"/>
                    </a:schemeClr>
                  </a:gs>
                </a:gsLst>
                <a:lin ang="16200000" scaled="0"/>
              </a:gradFill>
              <a:latin typeface="Segoe UI Light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95536" y="1705047"/>
            <a:ext cx="6552640" cy="3380137"/>
            <a:chOff x="38100" y="1055487"/>
            <a:chExt cx="8204302" cy="4964313"/>
          </a:xfrm>
        </p:grpSpPr>
        <p:grpSp>
          <p:nvGrpSpPr>
            <p:cNvPr id="34" name="Group 33"/>
            <p:cNvGrpSpPr/>
            <p:nvPr/>
          </p:nvGrpSpPr>
          <p:grpSpPr>
            <a:xfrm>
              <a:off x="660980" y="1055487"/>
              <a:ext cx="848672" cy="914400"/>
              <a:chOff x="9686258" y="925366"/>
              <a:chExt cx="848672" cy="914400"/>
            </a:xfrm>
          </p:grpSpPr>
          <p:pic>
            <p:nvPicPr>
              <p:cNvPr id="80" name="Picture 2" descr="D:\Kotya\icons\VMware+Hyper-V=our own icons library\2d_final\png\Virtual machine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0" y="925366"/>
                <a:ext cx="535311" cy="535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2" descr="D:\Kotya\icons\VMware+Hyper-V=our own icons library\2d_final\png\Virtual machine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86258" y="1228256"/>
                <a:ext cx="535311" cy="535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2" name="Rectangle 81"/>
              <p:cNvSpPr/>
              <p:nvPr/>
            </p:nvSpPr>
            <p:spPr>
              <a:xfrm>
                <a:off x="9924706" y="1470434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54B948"/>
                    </a:solidFill>
                    <a:latin typeface="Wingdings" pitchFamily="2" charset="2"/>
                  </a:rPr>
                  <a:t>·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0145080" y="1165634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54B948"/>
                    </a:solidFill>
                    <a:latin typeface="Wingdings" pitchFamily="2" charset="2"/>
                  </a:rPr>
                  <a:t>¸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289910" y="1066800"/>
              <a:ext cx="848672" cy="914400"/>
              <a:chOff x="9686258" y="925366"/>
              <a:chExt cx="848672" cy="914400"/>
            </a:xfrm>
          </p:grpSpPr>
          <p:pic>
            <p:nvPicPr>
              <p:cNvPr id="76" name="Picture 2" descr="D:\Kotya\icons\VMware+Hyper-V=our own icons library\2d_final\png\Virtual machine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0" y="925366"/>
                <a:ext cx="535311" cy="535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2" descr="D:\Kotya\icons\VMware+Hyper-V=our own icons library\2d_final\png\Virtual machine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86258" y="1228256"/>
                <a:ext cx="535311" cy="535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8" name="Rectangle 77"/>
              <p:cNvSpPr/>
              <p:nvPr/>
            </p:nvSpPr>
            <p:spPr>
              <a:xfrm>
                <a:off x="9924706" y="1470434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54B948"/>
                    </a:solidFill>
                    <a:latin typeface="Wingdings" pitchFamily="2" charset="2"/>
                  </a:rPr>
                  <a:t>·</a:t>
                </a: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0145080" y="1165634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54B948"/>
                    </a:solidFill>
                    <a:latin typeface="Wingdings" pitchFamily="2" charset="2"/>
                  </a:rPr>
                  <a:t>¸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38839" y="2160469"/>
              <a:ext cx="1499742" cy="1618031"/>
              <a:chOff x="810289" y="2400300"/>
              <a:chExt cx="1499742" cy="1618031"/>
            </a:xfrm>
          </p:grpSpPr>
          <p:sp>
            <p:nvSpPr>
              <p:cNvPr id="73" name="Right Arrow 72"/>
              <p:cNvSpPr/>
              <p:nvPr>
                <p:custDataLst>
                  <p:tags r:id="rId2"/>
                </p:custDataLst>
              </p:nvPr>
            </p:nvSpPr>
            <p:spPr>
              <a:xfrm rot="16200000">
                <a:off x="1377865" y="3084815"/>
                <a:ext cx="1616681" cy="247651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4" name="Right Arrow 73"/>
              <p:cNvSpPr/>
              <p:nvPr>
                <p:custDataLst>
                  <p:tags r:id="rId3"/>
                </p:custDataLst>
              </p:nvPr>
            </p:nvSpPr>
            <p:spPr>
              <a:xfrm rot="16200000">
                <a:off x="757699" y="3088848"/>
                <a:ext cx="1611314" cy="247651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5" name="Right Arrow 74"/>
              <p:cNvSpPr/>
              <p:nvPr>
                <p:custDataLst>
                  <p:tags r:id="rId4"/>
                </p:custDataLst>
              </p:nvPr>
            </p:nvSpPr>
            <p:spPr>
              <a:xfrm rot="16200000">
                <a:off x="132283" y="3083435"/>
                <a:ext cx="1603664" cy="247652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38" name="Right Arrow 37"/>
            <p:cNvSpPr/>
            <p:nvPr>
              <p:custDataLst>
                <p:tags r:id="rId1"/>
              </p:custDataLst>
            </p:nvPr>
          </p:nvSpPr>
          <p:spPr>
            <a:xfrm>
              <a:off x="2199031" y="2517137"/>
              <a:ext cx="1306169" cy="505382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100" y="5650468"/>
              <a:ext cx="2709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8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162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Production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8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162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 storage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40" name="Picture 6" descr="D:\Kotya\icons\VMware+Hyper-V=our own icons library\2d_final\png\Storage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495" y="4889990"/>
              <a:ext cx="748821" cy="761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5" descr="D:\Kotya\icons\VMware+Hyper-V=our own icons library\2d_final\png\Server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43" y="3338644"/>
              <a:ext cx="1794325" cy="43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D:\Kotya\icons\VMware+Hyper-V=our own icons library\2d_final\png\Virtual machine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25" y="1636901"/>
              <a:ext cx="535311" cy="535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D:\Kotya\icons\VMware+Hyper-V=our own icons library\2d_final\png\Virtual machine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157" y="1636594"/>
              <a:ext cx="535311" cy="535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" name="Group 43"/>
            <p:cNvGrpSpPr/>
            <p:nvPr/>
          </p:nvGrpSpPr>
          <p:grpSpPr>
            <a:xfrm>
              <a:off x="497144" y="2494175"/>
              <a:ext cx="1789522" cy="900133"/>
              <a:chOff x="668594" y="2734006"/>
              <a:chExt cx="1789522" cy="900133"/>
            </a:xfrm>
          </p:grpSpPr>
          <p:sp>
            <p:nvSpPr>
              <p:cNvPr id="70" name="Rounded Rectangle 69"/>
              <p:cNvSpPr/>
              <p:nvPr/>
            </p:nvSpPr>
            <p:spPr bwMode="auto">
              <a:xfrm>
                <a:off x="668594" y="2734006"/>
                <a:ext cx="1789522" cy="543092"/>
              </a:xfrm>
              <a:prstGeom prst="roundRect">
                <a:avLst>
                  <a:gd name="adj" fmla="val 9652"/>
                </a:avLst>
              </a:prstGeom>
              <a:gradFill>
                <a:gsLst>
                  <a:gs pos="0">
                    <a:srgbClr val="3C95D2"/>
                  </a:gs>
                  <a:gs pos="80000">
                    <a:srgbClr val="83C9EF"/>
                  </a:gs>
                </a:gsLst>
                <a:lin ang="16200000" scaled="0"/>
              </a:gra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pc="-50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949886" y="2827196"/>
                <a:ext cx="12269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gradFill>
                      <a:gsLst>
                        <a:gs pos="0">
                          <a:schemeClr val="bg1"/>
                        </a:gs>
                        <a:gs pos="80000">
                          <a:schemeClr val="bg1"/>
                        </a:gs>
                      </a:gsLst>
                      <a:lin ang="16200000" scaled="0"/>
                    </a:gradFill>
                    <a:ea typeface="Segoe UI" pitchFamily="34" charset="0"/>
                    <a:cs typeface="Segoe UI" pitchFamily="34" charset="0"/>
                  </a:rPr>
                  <a:t>Hypervisor</a:t>
                </a:r>
                <a:endParaRPr lang="ru-RU" sz="2000" dirty="0" err="1" smtClean="0">
                  <a:gradFill>
                    <a:gsLst>
                      <a:gs pos="0">
                        <a:schemeClr val="bg1"/>
                      </a:gs>
                      <a:gs pos="80000">
                        <a:schemeClr val="bg1"/>
                      </a:gs>
                    </a:gsLst>
                    <a:lin ang="162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2" name="Isosceles Triangle 71"/>
              <p:cNvSpPr/>
              <p:nvPr/>
            </p:nvSpPr>
            <p:spPr bwMode="auto">
              <a:xfrm rot="10800000">
                <a:off x="695434" y="3277098"/>
                <a:ext cx="1715024" cy="357041"/>
              </a:xfrm>
              <a:prstGeom prst="triangle">
                <a:avLst/>
              </a:prstGeom>
              <a:gradFill>
                <a:gsLst>
                  <a:gs pos="0">
                    <a:srgbClr val="83C9EF"/>
                  </a:gs>
                  <a:gs pos="100000">
                    <a:srgbClr val="83C9EF">
                      <a:alpha val="12000"/>
                    </a:srgbClr>
                  </a:gs>
                </a:gsLst>
                <a:lin ang="16200000" scaled="0"/>
              </a:gra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pc="-50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45" name="Isosceles Triangle 44"/>
            <p:cNvSpPr/>
            <p:nvPr/>
          </p:nvSpPr>
          <p:spPr bwMode="auto">
            <a:xfrm rot="10800000">
              <a:off x="504824" y="3778496"/>
              <a:ext cx="1781841" cy="1134695"/>
            </a:xfrm>
            <a:prstGeom prst="triangl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83C9EF">
                    <a:alpha val="12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ru-RU" spc="-5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46" name="Picture 2" descr="D:\Kotya\icons\50_cloud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803799"/>
              <a:ext cx="2529769" cy="1625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D:\Kotya\icons\VMware+Hyper-V=our own icons library\2d_final\png\Virtual machine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168" y="2501506"/>
              <a:ext cx="535311" cy="535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D:\Kotya\icons\VMware+Hyper-V=our own icons library\2d_final\png\Virtual machine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500" y="2501199"/>
              <a:ext cx="535311" cy="535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D:\Kotya\icons\VMware+Hyper-V=our own icons library\2d_final\png\Virtual machine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832" y="2501506"/>
              <a:ext cx="535311" cy="535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D:\Kotya\icons\run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362254" y="2863325"/>
              <a:ext cx="179818" cy="232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D:\Kotya\icons\run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992225" y="2863325"/>
              <a:ext cx="179818" cy="232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D:\Kotya\icons\run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624374" y="2854055"/>
              <a:ext cx="179818" cy="232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3" name="Group 52"/>
            <p:cNvGrpSpPr/>
            <p:nvPr/>
          </p:nvGrpSpPr>
          <p:grpSpPr>
            <a:xfrm>
              <a:off x="1981200" y="1075050"/>
              <a:ext cx="848672" cy="914400"/>
              <a:chOff x="9686258" y="925366"/>
              <a:chExt cx="848672" cy="914400"/>
            </a:xfrm>
          </p:grpSpPr>
          <p:pic>
            <p:nvPicPr>
              <p:cNvPr id="66" name="Picture 2" descr="D:\Kotya\icons\VMware+Hyper-V=our own icons library\2d_final\png\Virtual machine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0" y="925366"/>
                <a:ext cx="535311" cy="535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2" descr="D:\Kotya\icons\VMware+Hyper-V=our own icons library\2d_final\png\Virtual machine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86258" y="1228256"/>
                <a:ext cx="535311" cy="535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" name="Rectangle 67"/>
              <p:cNvSpPr/>
              <p:nvPr/>
            </p:nvSpPr>
            <p:spPr>
              <a:xfrm>
                <a:off x="9924706" y="1470434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54B948"/>
                    </a:solidFill>
                    <a:latin typeface="Wingdings" pitchFamily="2" charset="2"/>
                  </a:rPr>
                  <a:t>·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0145080" y="1165634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54B948"/>
                    </a:solidFill>
                    <a:latin typeface="Wingdings" pitchFamily="2" charset="2"/>
                  </a:rPr>
                  <a:t>¸</a:t>
                </a:r>
              </a:p>
            </p:txBody>
          </p:sp>
        </p:grpSp>
        <p:sp>
          <p:nvSpPr>
            <p:cNvPr id="54" name="Rounded Rectangle 53"/>
            <p:cNvSpPr/>
            <p:nvPr/>
          </p:nvSpPr>
          <p:spPr>
            <a:xfrm>
              <a:off x="6605299" y="2015029"/>
              <a:ext cx="1263651" cy="1360867"/>
            </a:xfrm>
            <a:prstGeom prst="roundRect">
              <a:avLst>
                <a:gd name="adj" fmla="val 604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TextBox 54"/>
            <p:cNvSpPr txBox="1">
              <a:spLocks noChangeArrowheads="1"/>
            </p:cNvSpPr>
            <p:nvPr/>
          </p:nvSpPr>
          <p:spPr bwMode="auto">
            <a:xfrm>
              <a:off x="7081548" y="2097463"/>
              <a:ext cx="9144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kern="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8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16200000" scaled="0"/>
                  </a:gradFill>
                  <a:ea typeface="Segoe UI" pitchFamily="34" charset="0"/>
                  <a:cs typeface="Segoe UI" pitchFamily="34" charset="0"/>
                </a:rPr>
                <a:t>VM</a:t>
              </a:r>
            </a:p>
          </p:txBody>
        </p:sp>
        <p:sp>
          <p:nvSpPr>
            <p:cNvPr id="56" name="TextBox 55"/>
            <p:cNvSpPr txBox="1">
              <a:spLocks noChangeArrowheads="1"/>
            </p:cNvSpPr>
            <p:nvPr/>
          </p:nvSpPr>
          <p:spPr bwMode="auto">
            <a:xfrm>
              <a:off x="7081548" y="2326063"/>
              <a:ext cx="9144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kern="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8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16200000" scaled="0"/>
                  </a:gradFill>
                  <a:ea typeface="Segoe UI" pitchFamily="34" charset="0"/>
                  <a:cs typeface="Segoe UI" pitchFamily="34" charset="0"/>
                </a:rPr>
                <a:t>OS</a:t>
              </a:r>
            </a:p>
          </p:txBody>
        </p:sp>
        <p:sp>
          <p:nvSpPr>
            <p:cNvPr id="57" name="TextBox 56"/>
            <p:cNvSpPr txBox="1">
              <a:spLocks noChangeArrowheads="1"/>
            </p:cNvSpPr>
            <p:nvPr/>
          </p:nvSpPr>
          <p:spPr bwMode="auto">
            <a:xfrm>
              <a:off x="7081548" y="2554663"/>
              <a:ext cx="9144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kern="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8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16200000" scaled="0"/>
                  </a:gradFill>
                  <a:ea typeface="Segoe UI" pitchFamily="34" charset="0"/>
                  <a:cs typeface="Segoe UI" pitchFamily="34" charset="0"/>
                </a:rPr>
                <a:t>App</a:t>
              </a:r>
            </a:p>
          </p:txBody>
        </p:sp>
        <p:sp>
          <p:nvSpPr>
            <p:cNvPr id="58" name="TextBox 57"/>
            <p:cNvSpPr txBox="1">
              <a:spLocks noChangeArrowheads="1"/>
            </p:cNvSpPr>
            <p:nvPr/>
          </p:nvSpPr>
          <p:spPr bwMode="auto">
            <a:xfrm>
              <a:off x="7081548" y="2859463"/>
              <a:ext cx="9144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kern="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8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16200000" scaled="0"/>
                  </a:gradFill>
                  <a:ea typeface="Segoe UI" pitchFamily="34" charset="0"/>
                  <a:cs typeface="Segoe UI" pitchFamily="34" charset="0"/>
                </a:rPr>
                <a:t>Report</a:t>
              </a:r>
            </a:p>
          </p:txBody>
        </p:sp>
        <p:pic>
          <p:nvPicPr>
            <p:cNvPr id="59" name="Picture 2" descr="D:\Kotya\icons\VMware+Hyper-V=our own icons library\2d_final\png\Virtual machine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1489" y="1636901"/>
              <a:ext cx="535311" cy="535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59" descr="email.pn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827549" y="2935662"/>
              <a:ext cx="254001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Box 75"/>
            <p:cNvSpPr txBox="1">
              <a:spLocks noChangeArrowheads="1"/>
            </p:cNvSpPr>
            <p:nvPr/>
          </p:nvSpPr>
          <p:spPr bwMode="auto">
            <a:xfrm>
              <a:off x="6259028" y="1375066"/>
              <a:ext cx="1983374" cy="587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kern="0" dirty="0" err="1" smtClean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8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16200000" scaled="0"/>
                  </a:gradFill>
                  <a:ea typeface="Segoe UI" pitchFamily="34" charset="0"/>
                  <a:cs typeface="Segoe UI" pitchFamily="34" charset="0"/>
                </a:rPr>
                <a:t>SureReplica</a:t>
              </a:r>
              <a:endParaRPr lang="en-US" sz="2000" kern="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635031" y="1755387"/>
              <a:ext cx="4587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54B948"/>
                  </a:solidFill>
                  <a:latin typeface="Wingdings" pitchFamily="2" charset="2"/>
                </a:rPr>
                <a:t>¹</a:t>
              </a:r>
            </a:p>
          </p:txBody>
        </p:sp>
        <p:pic>
          <p:nvPicPr>
            <p:cNvPr id="63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76875" y="2285999"/>
              <a:ext cx="253753" cy="202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80471" y="2285997"/>
              <a:ext cx="253753" cy="202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75970" y="2285999"/>
              <a:ext cx="253753" cy="202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39388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5760" y="304800"/>
            <a:ext cx="8363938" cy="941796"/>
          </a:xfrm>
        </p:spPr>
        <p:txBody>
          <a:bodyPr/>
          <a:lstStyle/>
          <a:p>
            <a:r>
              <a:rPr lang="en-US" sz="2800" dirty="0" smtClean="0"/>
              <a:t>Challenge: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4000" dirty="0" smtClean="0"/>
              <a:t>Protect </a:t>
            </a:r>
            <a:r>
              <a:rPr lang="en-US" sz="4000" dirty="0" err="1" smtClean="0"/>
              <a:t>vCloud</a:t>
            </a:r>
            <a:r>
              <a:rPr lang="en-US" sz="4000" dirty="0" smtClean="0"/>
              <a:t> Director environments</a:t>
            </a:r>
            <a:endParaRPr lang="ru-RU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145" y="3782656"/>
            <a:ext cx="4413710" cy="27426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536" y="1469876"/>
            <a:ext cx="856895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400"/>
              </a:spcBef>
            </a:pPr>
            <a:r>
              <a:rPr lang="en-US" sz="2800" dirty="0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What is </a:t>
            </a:r>
            <a:r>
              <a:rPr lang="en-US" sz="2800" dirty="0" err="1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vCloud</a:t>
            </a:r>
            <a:r>
              <a:rPr lang="en-US" sz="2800" dirty="0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 Director (</a:t>
            </a:r>
            <a:r>
              <a:rPr lang="en-US" sz="2800" dirty="0" err="1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vCD</a:t>
            </a:r>
            <a:r>
              <a:rPr lang="en-US" sz="2800" dirty="0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)?</a:t>
            </a:r>
          </a:p>
          <a:p>
            <a:pPr lvl="1">
              <a:spcBef>
                <a:spcPts val="400"/>
              </a:spcBef>
            </a:pPr>
            <a:r>
              <a:rPr lang="en-US" sz="2400" dirty="0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Adds a level of abstraction above </a:t>
            </a:r>
            <a:r>
              <a:rPr lang="en-US" sz="2400" dirty="0" err="1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vSphere</a:t>
            </a:r>
            <a:r>
              <a:rPr lang="en-US" sz="2400" dirty="0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 to create an </a:t>
            </a:r>
            <a:r>
              <a:rPr lang="en-US" sz="2400" dirty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Infrastructure-as-a-service environment</a:t>
            </a:r>
          </a:p>
          <a:p>
            <a:pPr lvl="1">
              <a:spcBef>
                <a:spcPts val="800"/>
              </a:spcBef>
            </a:pPr>
            <a:r>
              <a:rPr lang="en-US" sz="2400" dirty="0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Enables fast, automated provisioning of virtualized applications and services</a:t>
            </a:r>
          </a:p>
        </p:txBody>
      </p:sp>
    </p:spTree>
    <p:extLst>
      <p:ext uri="{BB962C8B-B14F-4D97-AF65-F5344CB8AC3E}">
        <p14:creationId xmlns:p14="http://schemas.microsoft.com/office/powerpoint/2010/main" val="2228380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3"/>
          <p:cNvSpPr txBox="1">
            <a:spLocks/>
          </p:cNvSpPr>
          <p:nvPr/>
        </p:nvSpPr>
        <p:spPr>
          <a:xfrm>
            <a:off x="365760" y="457200"/>
            <a:ext cx="8363938" cy="149579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60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0" baseline="0" dirty="0" smtClean="0">
                <a:ln w="3175">
                  <a:noFill/>
                </a:ln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Arial" charset="0"/>
              </a:defRPr>
            </a:lvl1pPr>
          </a:lstStyle>
          <a:p>
            <a:r>
              <a:rPr lang="en-US" sz="2800" dirty="0"/>
              <a:t>Solution:</a:t>
            </a:r>
          </a:p>
          <a:p>
            <a:r>
              <a:rPr sz="4000" dirty="0" smtClean="0">
                <a:gradFill>
                  <a:gsLst>
                    <a:gs pos="0">
                      <a:srgbClr val="54B948"/>
                    </a:gs>
                    <a:gs pos="100000">
                      <a:srgbClr val="54B948"/>
                    </a:gs>
                  </a:gsLst>
                  <a:lin ang="5400000" scaled="0"/>
                </a:gradFill>
              </a:rPr>
              <a:t>Enhanced backup and recovery for </a:t>
            </a:r>
            <a:r>
              <a:rPr sz="4000" dirty="0" err="1" smtClean="0">
                <a:gradFill>
                  <a:gsLst>
                    <a:gs pos="0">
                      <a:srgbClr val="54B948"/>
                    </a:gs>
                    <a:gs pos="100000">
                      <a:srgbClr val="54B948"/>
                    </a:gs>
                  </a:gsLst>
                  <a:lin ang="5400000" scaled="0"/>
                </a:gradFill>
              </a:rPr>
              <a:t>vCloud</a:t>
            </a:r>
            <a:r>
              <a:rPr sz="4000" dirty="0" smtClean="0">
                <a:gradFill>
                  <a:gsLst>
                    <a:gs pos="0">
                      <a:srgbClr val="54B948"/>
                    </a:gs>
                    <a:gs pos="100000">
                      <a:srgbClr val="54B948"/>
                    </a:gs>
                  </a:gsLst>
                  <a:lin ang="5400000" scaled="0"/>
                </a:gradFill>
              </a:rPr>
              <a:t> Director</a:t>
            </a:r>
            <a:endParaRPr sz="4000" b="1" dirty="0">
              <a:gradFill>
                <a:gsLst>
                  <a:gs pos="0">
                    <a:srgbClr val="54B948"/>
                  </a:gs>
                  <a:gs pos="100000">
                    <a:srgbClr val="54B948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44" y="2770920"/>
            <a:ext cx="4048043" cy="2458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6" y="2306483"/>
            <a:ext cx="432048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Backup all </a:t>
            </a:r>
            <a:r>
              <a:rPr lang="en-US" sz="2400" dirty="0" err="1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vApp</a:t>
            </a:r>
            <a:r>
              <a:rPr lang="en-US" sz="2400" dirty="0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 and VM metadata and attributes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Restore </a:t>
            </a:r>
            <a:r>
              <a:rPr lang="en-US" sz="2400" dirty="0" err="1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vApps</a:t>
            </a:r>
            <a:r>
              <a:rPr lang="en-US" sz="2400" dirty="0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, VMs and fast-provisioned VMs directly to </a:t>
            </a:r>
            <a:r>
              <a:rPr lang="en-US" sz="2400" dirty="0" err="1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vCloud</a:t>
            </a:r>
            <a:r>
              <a:rPr lang="en-US" sz="2400" dirty="0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 Director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Integrated views of </a:t>
            </a:r>
            <a:r>
              <a:rPr lang="en-US" sz="2400" dirty="0" err="1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vCloud</a:t>
            </a:r>
            <a:r>
              <a:rPr lang="en-US" sz="2400" dirty="0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 Director infrastructure in backup, monitoring and reporting consoles</a:t>
            </a:r>
          </a:p>
        </p:txBody>
      </p:sp>
    </p:spTree>
    <p:extLst>
      <p:ext uri="{BB962C8B-B14F-4D97-AF65-F5344CB8AC3E}">
        <p14:creationId xmlns:p14="http://schemas.microsoft.com/office/powerpoint/2010/main" val="1439388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371600"/>
            <a:ext cx="8363938" cy="387798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Requires </a:t>
            </a:r>
            <a:r>
              <a:rPr lang="en-US" dirty="0" err="1" smtClean="0"/>
              <a:t>vCloud</a:t>
            </a:r>
            <a:r>
              <a:rPr lang="en-US" dirty="0" smtClean="0"/>
              <a:t> Director 5.1 or higher</a:t>
            </a:r>
          </a:p>
        </p:txBody>
      </p:sp>
    </p:spTree>
    <p:extLst>
      <p:ext uri="{BB962C8B-B14F-4D97-AF65-F5344CB8AC3E}">
        <p14:creationId xmlns:p14="http://schemas.microsoft.com/office/powerpoint/2010/main" val="2073875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5760" y="304800"/>
            <a:ext cx="8363938" cy="1052596"/>
          </a:xfrm>
        </p:spPr>
        <p:txBody>
          <a:bodyPr/>
          <a:lstStyle/>
          <a:p>
            <a:r>
              <a:rPr lang="en-US" sz="2800" dirty="0" smtClean="0"/>
              <a:t>Challenge: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Simplify backup monitoring</a:t>
            </a:r>
            <a:endParaRPr lang="ru-RU" sz="2800" dirty="0"/>
          </a:p>
        </p:txBody>
      </p:sp>
      <p:sp>
        <p:nvSpPr>
          <p:cNvPr id="3" name="Rectangle 2"/>
          <p:cNvSpPr/>
          <p:nvPr/>
        </p:nvSpPr>
        <p:spPr>
          <a:xfrm>
            <a:off x="395536" y="1772816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200"/>
              </a:spcBef>
            </a:pPr>
            <a:r>
              <a:rPr lang="en-US" sz="2800" dirty="0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Monitor backups directly from vSphere</a:t>
            </a:r>
          </a:p>
          <a:p>
            <a:pPr marL="0" lvl="1">
              <a:spcBef>
                <a:spcPts val="1200"/>
              </a:spcBef>
            </a:pPr>
            <a:r>
              <a:rPr lang="en-US" sz="2800" dirty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A</a:t>
            </a:r>
            <a:r>
              <a:rPr lang="en-US" sz="2800" dirty="0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t-a-glance views of backup job, proxies and repositories</a:t>
            </a:r>
          </a:p>
          <a:p>
            <a:pPr marL="0" lvl="1">
              <a:spcBef>
                <a:spcPts val="1200"/>
              </a:spcBef>
            </a:pPr>
            <a:r>
              <a:rPr lang="en-US" sz="2800" dirty="0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86000">
                      <a:srgbClr val="FFFFFF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Easily identify unprotected VMs</a:t>
            </a:r>
          </a:p>
        </p:txBody>
      </p:sp>
    </p:spTree>
    <p:extLst>
      <p:ext uri="{BB962C8B-B14F-4D97-AF65-F5344CB8AC3E}">
        <p14:creationId xmlns:p14="http://schemas.microsoft.com/office/powerpoint/2010/main" val="2678616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3"/>
          <p:cNvSpPr txBox="1">
            <a:spLocks/>
          </p:cNvSpPr>
          <p:nvPr/>
        </p:nvSpPr>
        <p:spPr>
          <a:xfrm>
            <a:off x="365760" y="457200"/>
            <a:ext cx="8363938" cy="10525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60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0" baseline="0" dirty="0" smtClean="0">
                <a:ln w="3175">
                  <a:noFill/>
                </a:ln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Arial" charset="0"/>
              </a:defRPr>
            </a:lvl1pPr>
          </a:lstStyle>
          <a:p>
            <a:r>
              <a:rPr lang="en-US" sz="2800" dirty="0"/>
              <a:t>Solution:</a:t>
            </a:r>
          </a:p>
          <a:p>
            <a:r>
              <a:rPr dirty="0" smtClean="0">
                <a:gradFill>
                  <a:gsLst>
                    <a:gs pos="0">
                      <a:srgbClr val="54B948"/>
                    </a:gs>
                    <a:gs pos="100000">
                      <a:srgbClr val="54B948"/>
                    </a:gs>
                  </a:gsLst>
                  <a:lin ang="5400000" scaled="0"/>
                </a:gradFill>
              </a:rPr>
              <a:t>vSphere Web Client plug-in</a:t>
            </a:r>
            <a:endParaRPr b="1" dirty="0">
              <a:gradFill>
                <a:gsLst>
                  <a:gs pos="0">
                    <a:srgbClr val="54B948"/>
                  </a:gs>
                  <a:gs pos="100000">
                    <a:srgbClr val="54B948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7584" y="1653812"/>
            <a:ext cx="7488832" cy="4799524"/>
            <a:chOff x="532825" y="1272419"/>
            <a:chExt cx="7961290" cy="5180917"/>
          </a:xfrm>
        </p:grpSpPr>
        <p:pic>
          <p:nvPicPr>
            <p:cNvPr id="4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886" y="2034419"/>
              <a:ext cx="7844229" cy="4418917"/>
            </a:xfrm>
            <a:prstGeom prst="rect">
              <a:avLst/>
            </a:prstGeom>
          </p:spPr>
        </p:pic>
        <p:sp>
          <p:nvSpPr>
            <p:cNvPr id="5" name="Rounded Rectangular Callout 4"/>
            <p:cNvSpPr/>
            <p:nvPr/>
          </p:nvSpPr>
          <p:spPr bwMode="auto">
            <a:xfrm>
              <a:off x="3276600" y="2248756"/>
              <a:ext cx="1752600" cy="1133804"/>
            </a:xfrm>
            <a:prstGeom prst="wedgeRoundRectCallout">
              <a:avLst>
                <a:gd name="adj1" fmla="val -62212"/>
                <a:gd name="adj2" fmla="val 2155"/>
                <a:gd name="adj3" fmla="val 16667"/>
              </a:avLst>
            </a:prstGeom>
            <a:noFill/>
            <a:ln w="38100">
              <a:solidFill>
                <a:srgbClr val="54B948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pc="-50" dirty="0" smtClean="0">
                  <a:solidFill>
                    <a:srgbClr val="54B948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Overview of backup infrastructure</a:t>
              </a:r>
            </a:p>
          </p:txBody>
        </p:sp>
        <p:sp>
          <p:nvSpPr>
            <p:cNvPr id="6" name="Rounded Rectangular Callout 5"/>
            <p:cNvSpPr/>
            <p:nvPr/>
          </p:nvSpPr>
          <p:spPr bwMode="auto">
            <a:xfrm>
              <a:off x="5638800" y="5208427"/>
              <a:ext cx="1676400" cy="746945"/>
            </a:xfrm>
            <a:prstGeom prst="wedgeRoundRectCallout">
              <a:avLst>
                <a:gd name="adj1" fmla="val -12369"/>
                <a:gd name="adj2" fmla="val -111638"/>
                <a:gd name="adj3" fmla="val 16667"/>
              </a:avLst>
            </a:prstGeom>
            <a:noFill/>
            <a:ln w="38100">
              <a:solidFill>
                <a:srgbClr val="54B948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pc="-50" dirty="0" smtClean="0">
                  <a:solidFill>
                    <a:srgbClr val="54B948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Daily backup activity</a:t>
              </a:r>
            </a:p>
          </p:txBody>
        </p:sp>
        <p:sp>
          <p:nvSpPr>
            <p:cNvPr id="7" name="Rounded Rectangular Callout 6"/>
            <p:cNvSpPr/>
            <p:nvPr/>
          </p:nvSpPr>
          <p:spPr bwMode="auto">
            <a:xfrm>
              <a:off x="532825" y="3863219"/>
              <a:ext cx="1295400" cy="990600"/>
            </a:xfrm>
            <a:prstGeom prst="wedgeRoundRectCallout">
              <a:avLst>
                <a:gd name="adj1" fmla="val 60376"/>
                <a:gd name="adj2" fmla="val 89821"/>
                <a:gd name="adj3" fmla="val 16667"/>
              </a:avLst>
            </a:prstGeom>
            <a:noFill/>
            <a:ln w="38100">
              <a:solidFill>
                <a:srgbClr val="54B948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pc="-50" dirty="0" smtClean="0">
                  <a:solidFill>
                    <a:srgbClr val="54B948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Backup repository statistics</a:t>
              </a:r>
            </a:p>
          </p:txBody>
        </p:sp>
        <p:sp>
          <p:nvSpPr>
            <p:cNvPr id="8" name="Rounded Rectangular Callout 7"/>
            <p:cNvSpPr/>
            <p:nvPr/>
          </p:nvSpPr>
          <p:spPr bwMode="auto">
            <a:xfrm>
              <a:off x="5257800" y="1272419"/>
              <a:ext cx="1828800" cy="685800"/>
            </a:xfrm>
            <a:prstGeom prst="wedgeRoundRectCallout">
              <a:avLst>
                <a:gd name="adj1" fmla="val 34654"/>
                <a:gd name="adj2" fmla="val 119725"/>
                <a:gd name="adj3" fmla="val 16667"/>
              </a:avLst>
            </a:prstGeom>
            <a:noFill/>
            <a:ln w="38100">
              <a:solidFill>
                <a:srgbClr val="54B948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pc="-50" dirty="0" smtClean="0">
                  <a:solidFill>
                    <a:srgbClr val="54B948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Summary of backup job status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2835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1" y="1219200"/>
            <a:ext cx="8657038" cy="4876800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5760" y="518509"/>
            <a:ext cx="8363938" cy="498598"/>
          </a:xfrm>
        </p:spPr>
        <p:txBody>
          <a:bodyPr/>
          <a:lstStyle/>
          <a:p>
            <a:r>
              <a:rPr lang="en-US" sz="3600" dirty="0" smtClean="0"/>
              <a:t>Advanced reporting and capacity planning</a:t>
            </a:r>
            <a:endParaRPr lang="en-US" sz="3600" dirty="0"/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04800" y="3810000"/>
            <a:ext cx="1143000" cy="1137745"/>
          </a:xfrm>
          <a:prstGeom prst="wedgeRoundRectCallout">
            <a:avLst>
              <a:gd name="adj1" fmla="val 42040"/>
              <a:gd name="adj2" fmla="val 74579"/>
              <a:gd name="adj3" fmla="val 16667"/>
            </a:avLst>
          </a:prstGeom>
          <a:noFill/>
          <a:ln w="38100">
            <a:solidFill>
              <a:srgbClr val="54B948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spc="-50" dirty="0" smtClean="0">
                <a:solidFill>
                  <a:srgbClr val="54B94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Capacity planning for backup repositories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838497" y="4800599"/>
            <a:ext cx="1295400" cy="692369"/>
          </a:xfrm>
          <a:prstGeom prst="wedgeRoundRectCallout">
            <a:avLst>
              <a:gd name="adj1" fmla="val -147738"/>
              <a:gd name="adj2" fmla="val 30934"/>
              <a:gd name="adj3" fmla="val 16667"/>
            </a:avLst>
          </a:prstGeom>
          <a:noFill/>
          <a:ln w="38100">
            <a:solidFill>
              <a:srgbClr val="54B948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400" spc="-50" dirty="0" smtClean="0">
                <a:solidFill>
                  <a:srgbClr val="54B94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Protected VMs report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295400" y="5181600"/>
            <a:ext cx="1371600" cy="457200"/>
          </a:xfrm>
          <a:prstGeom prst="ellipse">
            <a:avLst/>
          </a:prstGeom>
          <a:noFill/>
          <a:ln w="38100">
            <a:solidFill>
              <a:srgbClr val="54B948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352800" y="5105400"/>
            <a:ext cx="1143000" cy="387569"/>
          </a:xfrm>
          <a:prstGeom prst="ellipse">
            <a:avLst/>
          </a:prstGeom>
          <a:noFill/>
          <a:ln w="38100">
            <a:solidFill>
              <a:srgbClr val="54B948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396" y="6381908"/>
            <a:ext cx="5257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i="1" spc="-100" dirty="0" smtClean="0">
                <a:gradFill>
                  <a:gsLst>
                    <a:gs pos="0">
                      <a:srgbClr val="FFFFFF">
                        <a:lumMod val="50000"/>
                      </a:srgbClr>
                    </a:gs>
                    <a:gs pos="80000">
                      <a:srgbClr val="FFFFFF">
                        <a:lumMod val="50000"/>
                      </a:srgbClr>
                    </a:gs>
                  </a:gsLst>
                  <a:lin ang="16200000" scaled="0"/>
                </a:gradFill>
              </a:rPr>
              <a:t>Requires Veeam Backup Management Suite</a:t>
            </a:r>
            <a:endParaRPr lang="en-US" sz="1400" i="1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80000">
                    <a:schemeClr val="tx1">
                      <a:lumMod val="65000"/>
                      <a:lumOff val="35000"/>
                    </a:schemeClr>
                  </a:gs>
                </a:gsLst>
                <a:lin ang="16200000" scaled="0"/>
              </a:gradFill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43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55310" y="1584855"/>
            <a:ext cx="2704522" cy="4206345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5526" y="1794648"/>
            <a:ext cx="2091474" cy="1994392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  <a:tabLst>
                <a:tab pos="2971800" algn="l"/>
              </a:tabLst>
            </a:pPr>
            <a:r>
              <a:rPr lang="en-US" dirty="0" smtClean="0">
                <a:gradFill>
                  <a:gsLst>
                    <a:gs pos="0">
                      <a:schemeClr val="bg1"/>
                    </a:gs>
                    <a:gs pos="50000">
                      <a:schemeClr val="bg1"/>
                    </a:gs>
                  </a:gsLst>
                  <a:lin ang="5400000" scaled="0"/>
                </a:gradFill>
              </a:rPr>
              <a:t>2 disruptive innovations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2971800" algn="l"/>
              </a:tabLst>
            </a:pPr>
            <a:r>
              <a:rPr lang="en-US" sz="1800" spc="0" dirty="0" smtClean="0">
                <a:gradFill flip="none" rotWithShape="1">
                  <a:gsLst>
                    <a:gs pos="0">
                      <a:schemeClr val="bg1"/>
                    </a:gs>
                    <a:gs pos="50000">
                      <a:schemeClr val="bg1"/>
                    </a:gs>
                  </a:gsLst>
                  <a:lin ang="5400000" scaled="0"/>
                  <a:tileRect l="-100000" t="-100000"/>
                </a:gradFill>
              </a:rPr>
              <a:t>Built-in WAN Acceleration</a:t>
            </a:r>
          </a:p>
          <a:p>
            <a:pPr>
              <a:spcBef>
                <a:spcPts val="200"/>
              </a:spcBef>
              <a:spcAft>
                <a:spcPts val="600"/>
              </a:spcAft>
              <a:tabLst>
                <a:tab pos="2971800" algn="l"/>
              </a:tabLst>
            </a:pPr>
            <a:r>
              <a:rPr lang="en-US" sz="1800" spc="0" dirty="0" smtClean="0">
                <a:gradFill flip="none" rotWithShape="1">
                  <a:gsLst>
                    <a:gs pos="0">
                      <a:schemeClr val="bg1"/>
                    </a:gs>
                    <a:gs pos="50000">
                      <a:schemeClr val="bg1"/>
                    </a:gs>
                  </a:gsLst>
                  <a:lin ang="5400000" scaled="0"/>
                  <a:tileRect l="-100000" t="-100000"/>
                </a:gradFill>
              </a:rPr>
              <a:t>Backup from</a:t>
            </a:r>
            <a:br>
              <a:rPr lang="en-US" sz="1800" spc="0" dirty="0" smtClean="0">
                <a:gradFill flip="none" rotWithShape="1">
                  <a:gsLst>
                    <a:gs pos="0">
                      <a:schemeClr val="bg1"/>
                    </a:gs>
                    <a:gs pos="50000">
                      <a:schemeClr val="bg1"/>
                    </a:gs>
                  </a:gsLst>
                  <a:lin ang="5400000" scaled="0"/>
                  <a:tileRect l="-100000" t="-100000"/>
                </a:gradFill>
              </a:rPr>
            </a:br>
            <a:r>
              <a:rPr lang="en-US" sz="1800" spc="0" dirty="0" smtClean="0">
                <a:gradFill flip="none" rotWithShape="1">
                  <a:gsLst>
                    <a:gs pos="0">
                      <a:schemeClr val="bg1"/>
                    </a:gs>
                    <a:gs pos="50000">
                      <a:schemeClr val="bg1"/>
                    </a:gs>
                  </a:gsLst>
                  <a:lin ang="5400000" scaled="0"/>
                  <a:tileRect l="-100000" t="-100000"/>
                </a:gradFill>
              </a:rPr>
              <a:t>Storage Snapshots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5760" y="260648"/>
            <a:ext cx="8363938" cy="664797"/>
          </a:xfrm>
        </p:spPr>
        <p:txBody>
          <a:bodyPr/>
          <a:lstStyle/>
          <a:p>
            <a:r>
              <a:rPr lang="en-US" dirty="0" smtClean="0"/>
              <a:t>What’s inside v7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3203848" y="1584698"/>
            <a:ext cx="2704522" cy="4206345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3429000" y="1742192"/>
            <a:ext cx="2362200" cy="3896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60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SzPct val="90000"/>
              <a:buFont typeface="Arial" pitchFamily="34" charset="0"/>
              <a:buNone/>
              <a:defRPr sz="2800" kern="1200" spc="-100" baseline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j-lt"/>
                <a:ea typeface="+mn-ea"/>
                <a:cs typeface="+mn-cs"/>
              </a:defRPr>
            </a:lvl1pPr>
            <a:lvl2pPr marL="0" indent="0" algn="l" defTabSz="6860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90000"/>
              <a:buFont typeface="Arial" pitchFamily="34" charset="0"/>
              <a:buNone/>
              <a:tabLst>
                <a:tab pos="472868" algn="l"/>
              </a:tabLst>
              <a:defRPr sz="1800" kern="1200" spc="-50" baseline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j-lt"/>
                <a:ea typeface="+mn-ea"/>
                <a:cs typeface="+mn-cs"/>
              </a:defRPr>
            </a:lvl2pPr>
            <a:lvl3pPr marL="0" indent="0" algn="l" defTabSz="6860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90000"/>
              <a:buFont typeface="Arial" pitchFamily="34" charset="0"/>
              <a:buNone/>
              <a:defRPr sz="1500" kern="1200" spc="-70" baseline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0" indent="0" algn="l" defTabSz="6860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90000"/>
              <a:buFont typeface="Arial" pitchFamily="34" charset="0"/>
              <a:buNone/>
              <a:tabLst>
                <a:tab pos="686074" algn="l"/>
              </a:tabLst>
              <a:defRPr sz="1600" kern="120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0" indent="0" algn="l" defTabSz="6860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90000"/>
              <a:buFont typeface="Arial" pitchFamily="34" charset="0"/>
              <a:buNone/>
              <a:defRPr sz="1800" kern="120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1886629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652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676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700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ts val="600"/>
              </a:spcAft>
              <a:tabLst>
                <a:tab pos="2971800" algn="l"/>
              </a:tabLst>
            </a:pPr>
            <a:r>
              <a:rPr lang="en-US" dirty="0" smtClean="0">
                <a:gradFill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</a:gradFill>
              </a:rPr>
              <a:t>7 market-</a:t>
            </a:r>
            <a:br>
              <a:rPr lang="en-US" dirty="0" smtClean="0">
                <a:gradFill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</a:gradFill>
              </a:rPr>
            </a:br>
            <a:r>
              <a:rPr lang="en-US" spc="-130" dirty="0" smtClean="0">
                <a:gradFill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</a:gradFill>
              </a:rPr>
              <a:t>leading features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2971800" algn="l"/>
              </a:tabLst>
            </a:pPr>
            <a:r>
              <a:rPr lang="en-US" sz="1600" spc="0" dirty="0" smtClean="0">
                <a:gradFill flip="none" rotWithShape="1"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  <a:tileRect l="-100000" t="-100000"/>
                </a:gradFill>
              </a:rPr>
              <a:t>Enhanced </a:t>
            </a:r>
            <a:r>
              <a:rPr lang="en-US" sz="1600" spc="0" dirty="0">
                <a:gradFill flip="none" rotWithShape="1"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  <a:tileRect l="-100000" t="-100000"/>
                </a:gradFill>
              </a:rPr>
              <a:t>backup </a:t>
            </a:r>
            <a:r>
              <a:rPr lang="en-US" sz="1600" spc="0" dirty="0" smtClean="0">
                <a:gradFill flip="none" rotWithShape="1"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  <a:tileRect l="-100000" t="-100000"/>
                </a:gradFill>
              </a:rPr>
              <a:t/>
            </a:r>
            <a:br>
              <a:rPr lang="en-US" sz="1600" spc="0" dirty="0" smtClean="0">
                <a:gradFill flip="none" rotWithShape="1"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  <a:tileRect l="-100000" t="-100000"/>
                </a:gradFill>
              </a:rPr>
            </a:br>
            <a:r>
              <a:rPr lang="en-US" sz="1600" spc="0" dirty="0" smtClean="0">
                <a:gradFill flip="none" rotWithShape="1"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  <a:tileRect l="-100000" t="-100000"/>
                </a:gradFill>
              </a:rPr>
              <a:t>and </a:t>
            </a:r>
            <a:r>
              <a:rPr lang="en-US" sz="1600" spc="0" dirty="0">
                <a:gradFill flip="none" rotWithShape="1"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  <a:tileRect l="-100000" t="-100000"/>
                </a:gradFill>
              </a:rPr>
              <a:t>recovery </a:t>
            </a:r>
            <a:r>
              <a:rPr lang="en-US" sz="1600" spc="0" dirty="0" smtClean="0">
                <a:gradFill flip="none" rotWithShape="1"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  <a:tileRect l="-100000" t="-100000"/>
                </a:gradFill>
              </a:rPr>
              <a:t/>
            </a:r>
            <a:br>
              <a:rPr lang="en-US" sz="1600" spc="0" dirty="0" smtClean="0">
                <a:gradFill flip="none" rotWithShape="1"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  <a:tileRect l="-100000" t="-100000"/>
                </a:gradFill>
              </a:rPr>
            </a:br>
            <a:r>
              <a:rPr lang="en-US" sz="1600" spc="0" dirty="0" smtClean="0">
                <a:gradFill flip="none" rotWithShape="1"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  <a:tileRect l="-100000" t="-100000"/>
                </a:gradFill>
              </a:rPr>
              <a:t>for </a:t>
            </a:r>
            <a:r>
              <a:rPr lang="en-US" sz="1600" spc="0" dirty="0" err="1">
                <a:gradFill flip="none" rotWithShape="1"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  <a:tileRect l="-100000" t="-100000"/>
                </a:gradFill>
              </a:rPr>
              <a:t>vCloud</a:t>
            </a:r>
            <a:r>
              <a:rPr lang="en-US" sz="1600" spc="0" dirty="0">
                <a:gradFill flip="none" rotWithShape="1"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  <a:tileRect l="-100000" t="-100000"/>
                </a:gradFill>
              </a:rPr>
              <a:t> Director</a:t>
            </a:r>
          </a:p>
          <a:p>
            <a:pPr>
              <a:spcBef>
                <a:spcPts val="200"/>
              </a:spcBef>
              <a:spcAft>
                <a:spcPts val="600"/>
              </a:spcAft>
              <a:tabLst>
                <a:tab pos="2971800" algn="l"/>
              </a:tabLst>
            </a:pPr>
            <a:r>
              <a:rPr lang="en-US" sz="1600" spc="0" dirty="0">
                <a:gradFill flip="none" rotWithShape="1"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  <a:tileRect l="-100000" t="-100000"/>
                </a:gradFill>
              </a:rPr>
              <a:t>Native tape support</a:t>
            </a:r>
          </a:p>
          <a:p>
            <a:pPr>
              <a:spcBef>
                <a:spcPts val="200"/>
              </a:spcBef>
              <a:spcAft>
                <a:spcPts val="600"/>
              </a:spcAft>
              <a:tabLst>
                <a:tab pos="2971800" algn="l"/>
              </a:tabLst>
            </a:pPr>
            <a:r>
              <a:rPr lang="en-US" sz="1600" spc="0" dirty="0">
                <a:gradFill flip="none" rotWithShape="1"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  <a:tileRect l="-100000" t="-100000"/>
                </a:gradFill>
              </a:rPr>
              <a:t>Veeam Explorer for Microsoft SharePoint</a:t>
            </a:r>
          </a:p>
          <a:p>
            <a:pPr>
              <a:spcBef>
                <a:spcPts val="200"/>
              </a:spcBef>
              <a:spcAft>
                <a:spcPts val="600"/>
              </a:spcAft>
              <a:tabLst>
                <a:tab pos="2971800" algn="l"/>
              </a:tabLst>
            </a:pPr>
            <a:r>
              <a:rPr lang="en-US" sz="1600" spc="0" dirty="0" smtClean="0">
                <a:gradFill flip="none" rotWithShape="1"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  <a:tileRect l="-100000" t="-100000"/>
                </a:gradFill>
              </a:rPr>
              <a:t>Virtual Lab for Hyper-V</a:t>
            </a:r>
          </a:p>
          <a:p>
            <a:pPr>
              <a:spcBef>
                <a:spcPts val="200"/>
              </a:spcBef>
              <a:spcAft>
                <a:spcPts val="600"/>
              </a:spcAft>
              <a:tabLst>
                <a:tab pos="2971800" algn="l"/>
              </a:tabLst>
            </a:pPr>
            <a:r>
              <a:rPr lang="en-US" sz="1600" spc="0" dirty="0" smtClean="0">
                <a:gradFill flip="none" rotWithShape="1"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  <a:tileRect l="-100000" t="-100000"/>
                </a:gradFill>
              </a:rPr>
              <a:t>Self-Service Recovery</a:t>
            </a:r>
          </a:p>
          <a:p>
            <a:pPr>
              <a:spcBef>
                <a:spcPts val="200"/>
              </a:spcBef>
              <a:spcAft>
                <a:spcPts val="600"/>
              </a:spcAft>
              <a:tabLst>
                <a:tab pos="2971800" algn="l"/>
              </a:tabLst>
            </a:pPr>
            <a:r>
              <a:rPr lang="en-US" sz="1600" spc="0" dirty="0" smtClean="0">
                <a:gradFill flip="none" rotWithShape="1"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  <a:tileRect l="-100000" t="-100000"/>
                </a:gradFill>
              </a:rPr>
              <a:t>vSphere Web Client </a:t>
            </a:r>
            <a:br>
              <a:rPr lang="en-US" sz="1600" spc="0" dirty="0" smtClean="0">
                <a:gradFill flip="none" rotWithShape="1"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  <a:tileRect l="-100000" t="-100000"/>
                </a:gradFill>
              </a:rPr>
            </a:br>
            <a:r>
              <a:rPr lang="en-US" sz="1600" spc="0" dirty="0" smtClean="0">
                <a:gradFill flip="none" rotWithShape="1"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  <a:tileRect l="-100000" t="-100000"/>
                </a:gradFill>
              </a:rPr>
              <a:t>plug-in</a:t>
            </a:r>
          </a:p>
          <a:p>
            <a:pPr>
              <a:spcBef>
                <a:spcPts val="200"/>
              </a:spcBef>
              <a:spcAft>
                <a:spcPts val="600"/>
              </a:spcAft>
              <a:tabLst>
                <a:tab pos="2971800" algn="l"/>
              </a:tabLst>
            </a:pPr>
            <a:r>
              <a:rPr lang="en-US" sz="1600" spc="0" dirty="0" smtClean="0">
                <a:gradFill flip="none" rotWithShape="1"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  <a:tileRect l="-100000" t="-100000"/>
                </a:gradFill>
              </a:rPr>
              <a:t>Virtual Lab for replicas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043942" y="1581702"/>
            <a:ext cx="2704522" cy="4209498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6270310" y="1742907"/>
            <a:ext cx="2416490" cy="2825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60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SzPct val="90000"/>
              <a:buFont typeface="Arial" pitchFamily="34" charset="0"/>
              <a:buNone/>
              <a:defRPr sz="2800" kern="1200" spc="-100" baseline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j-lt"/>
                <a:ea typeface="+mn-ea"/>
                <a:cs typeface="+mn-cs"/>
              </a:defRPr>
            </a:lvl1pPr>
            <a:lvl2pPr marL="0" indent="0" algn="l" defTabSz="6860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90000"/>
              <a:buFont typeface="Arial" pitchFamily="34" charset="0"/>
              <a:buNone/>
              <a:tabLst>
                <a:tab pos="472868" algn="l"/>
              </a:tabLst>
              <a:defRPr sz="1800" kern="1200" spc="-50" baseline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j-lt"/>
                <a:ea typeface="+mn-ea"/>
                <a:cs typeface="+mn-cs"/>
              </a:defRPr>
            </a:lvl2pPr>
            <a:lvl3pPr marL="0" indent="0" algn="l" defTabSz="6860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90000"/>
              <a:buFont typeface="Arial" pitchFamily="34" charset="0"/>
              <a:buNone/>
              <a:defRPr sz="1500" kern="1200" spc="-70" baseline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0" indent="0" algn="l" defTabSz="6860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90000"/>
              <a:buFont typeface="Arial" pitchFamily="34" charset="0"/>
              <a:buNone/>
              <a:tabLst>
                <a:tab pos="686074" algn="l"/>
              </a:tabLst>
              <a:defRPr sz="1600" kern="120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0" indent="0" algn="l" defTabSz="6860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90000"/>
              <a:buFont typeface="Arial" pitchFamily="34" charset="0"/>
              <a:buNone/>
              <a:defRPr sz="1800" kern="120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86000">
                      <a:schemeClr val="bg1">
                        <a:lumMod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1886629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652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676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700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ts val="600"/>
              </a:spcAft>
              <a:tabLst>
                <a:tab pos="2971800" algn="l"/>
              </a:tabLst>
            </a:pPr>
            <a:r>
              <a:rPr lang="en-US" dirty="0" smtClean="0">
                <a:gradFill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</a:gradFill>
              </a:rPr>
              <a:t>50</a:t>
            </a:r>
            <a:r>
              <a:rPr lang="en-US" sz="2000" dirty="0" smtClean="0">
                <a:gradFill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</a:gradFill>
              </a:rPr>
              <a:t>+</a:t>
            </a:r>
            <a:r>
              <a:rPr lang="en-US" dirty="0" smtClean="0">
                <a:gradFill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</a:gradFill>
              </a:rPr>
              <a:t> other new</a:t>
            </a:r>
            <a:br>
              <a:rPr lang="en-US" dirty="0" smtClean="0">
                <a:gradFill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</a:gradFill>
              </a:rPr>
            </a:br>
            <a:r>
              <a:rPr lang="en-US" dirty="0" smtClean="0">
                <a:gradFill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</a:gradFill>
              </a:rPr>
              <a:t>features and</a:t>
            </a:r>
            <a:br>
              <a:rPr lang="en-US" dirty="0" smtClean="0">
                <a:gradFill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</a:gradFill>
              </a:rPr>
            </a:br>
            <a:r>
              <a:rPr lang="en-US" dirty="0" smtClean="0">
                <a:gradFill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</a:gradFill>
              </a:rPr>
              <a:t>enhancements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2971800" algn="l"/>
              </a:tabLst>
            </a:pPr>
            <a:r>
              <a:rPr lang="en-US" sz="1600" spc="0" dirty="0" smtClean="0">
                <a:gradFill flip="none" rotWithShape="1"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  <a:tileRect l="-100000" t="-100000"/>
                </a:gradFill>
              </a:rPr>
              <a:t>Backup Copy jobs</a:t>
            </a:r>
          </a:p>
          <a:p>
            <a:pPr>
              <a:spcBef>
                <a:spcPts val="200"/>
              </a:spcBef>
              <a:spcAft>
                <a:spcPts val="600"/>
              </a:spcAft>
              <a:tabLst>
                <a:tab pos="2971800" algn="l"/>
              </a:tabLst>
            </a:pPr>
            <a:r>
              <a:rPr lang="en-US" sz="1600" spc="0" dirty="0" smtClean="0">
                <a:gradFill flip="none" rotWithShape="1"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  <a:tileRect l="-100000" t="-100000"/>
                </a:gradFill>
              </a:rPr>
              <a:t>RESTful API</a:t>
            </a:r>
          </a:p>
          <a:p>
            <a:pPr>
              <a:spcBef>
                <a:spcPts val="200"/>
              </a:spcBef>
              <a:spcAft>
                <a:spcPts val="600"/>
              </a:spcAft>
              <a:tabLst>
                <a:tab pos="2971800" algn="l"/>
              </a:tabLst>
            </a:pPr>
            <a:r>
              <a:rPr lang="en-US" sz="1600" spc="0" dirty="0" smtClean="0">
                <a:gradFill flip="none" rotWithShape="1"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  <a:tileRect l="-100000" t="-100000"/>
                </a:gradFill>
              </a:rPr>
              <a:t>Full Instant File-Level Recovery (IFLR) </a:t>
            </a:r>
            <a:br>
              <a:rPr lang="en-US" sz="1600" spc="0" dirty="0" smtClean="0">
                <a:gradFill flip="none" rotWithShape="1"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  <a:tileRect l="-100000" t="-100000"/>
                </a:gradFill>
              </a:rPr>
            </a:br>
            <a:r>
              <a:rPr lang="en-US" sz="1600" spc="0" dirty="0" smtClean="0">
                <a:gradFill flip="none" rotWithShape="1"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  <a:tileRect l="-100000" t="-100000"/>
                </a:gradFill>
              </a:rPr>
              <a:t>for Hyper-V</a:t>
            </a:r>
          </a:p>
          <a:p>
            <a:pPr>
              <a:spcBef>
                <a:spcPts val="200"/>
              </a:spcBef>
              <a:spcAft>
                <a:spcPts val="600"/>
              </a:spcAft>
              <a:tabLst>
                <a:tab pos="2971800" algn="l"/>
              </a:tabLst>
            </a:pPr>
            <a:r>
              <a:rPr lang="en-US" sz="1600" spc="0" dirty="0" smtClean="0">
                <a:gradFill flip="none" rotWithShape="1">
                  <a:gsLst>
                    <a:gs pos="0">
                      <a:srgbClr val="FFFFFF"/>
                    </a:gs>
                    <a:gs pos="50000">
                      <a:srgbClr val="FFFFFF"/>
                    </a:gs>
                  </a:gsLst>
                  <a:lin ang="5400000" scaled="0"/>
                  <a:tileRect l="-100000" t="-100000"/>
                </a:gradFill>
              </a:rPr>
              <a:t>…and more!</a:t>
            </a:r>
          </a:p>
        </p:txBody>
      </p:sp>
    </p:spTree>
    <p:extLst>
      <p:ext uri="{BB962C8B-B14F-4D97-AF65-F5344CB8AC3E}">
        <p14:creationId xmlns:p14="http://schemas.microsoft.com/office/powerpoint/2010/main" val="19775968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uiExpand="1" build="p"/>
      <p:bldP spid="15" grpId="0" animBg="1"/>
      <p:bldP spid="19" grpId="0"/>
      <p:bldP spid="20" grpId="0" animBg="1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760" y="2722653"/>
            <a:ext cx="8423524" cy="1495794"/>
          </a:xfrm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</a:rPr>
              <a:t>Recover exactly what you need – in minutes, not hours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70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5760" y="304800"/>
            <a:ext cx="8363938" cy="1052596"/>
          </a:xfrm>
        </p:spPr>
        <p:txBody>
          <a:bodyPr/>
          <a:lstStyle/>
          <a:p>
            <a:r>
              <a:rPr lang="en-US" sz="2800" dirty="0" smtClean="0"/>
              <a:t>Challenge: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Fast, easy recovery</a:t>
            </a:r>
            <a:endParaRPr lang="ru-RU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5760" y="1628800"/>
            <a:ext cx="8363938" cy="38841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60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0" baseline="0" dirty="0" smtClean="0">
                <a:ln w="3175">
                  <a:noFill/>
                </a:ln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Arial" charset="0"/>
              </a:defRPr>
            </a:lvl1pPr>
          </a:lstStyle>
          <a:p>
            <a:r>
              <a:rPr lang="en-US" sz="2800" dirty="0" smtClean="0"/>
              <a:t>Solutions:</a:t>
            </a:r>
          </a:p>
          <a:p>
            <a:pPr marL="228600">
              <a:spcBef>
                <a:spcPts val="1200"/>
              </a:spcBef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Enhanced 1-Click Restore</a:t>
            </a:r>
          </a:p>
          <a:p>
            <a:pPr marL="228600">
              <a:spcBef>
                <a:spcPts val="1200"/>
              </a:spcBef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Self-service recovery</a:t>
            </a:r>
          </a:p>
          <a:p>
            <a:pPr marL="228600">
              <a:spcBef>
                <a:spcPts val="1200"/>
              </a:spcBef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Veeam Explorer for Microsoft SharePoint</a:t>
            </a:r>
          </a:p>
          <a:p>
            <a:pPr marL="228600">
              <a:spcBef>
                <a:spcPts val="1200"/>
              </a:spcBef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Veeam Explorer for Microsoft Exchange 2013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9388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97439"/>
            <a:ext cx="8363938" cy="553998"/>
          </a:xfrm>
        </p:spPr>
        <p:txBody>
          <a:bodyPr/>
          <a:lstStyle/>
          <a:p>
            <a:r>
              <a:rPr lang="en-US" sz="4000" dirty="0" smtClean="0"/>
              <a:t>Enhanced 1-Click Restore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278938"/>
            <a:ext cx="6870536" cy="387798"/>
          </a:xfrm>
        </p:spPr>
        <p:txBody>
          <a:bodyPr/>
          <a:lstStyle/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2800" dirty="0" smtClean="0"/>
              <a:t>In addition to files, can now also recover VMs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4" y="1916832"/>
            <a:ext cx="752423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76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97439"/>
            <a:ext cx="8363938" cy="553998"/>
          </a:xfrm>
        </p:spPr>
        <p:txBody>
          <a:bodyPr/>
          <a:lstStyle/>
          <a:p>
            <a:r>
              <a:rPr lang="en-US" sz="4000" dirty="0" smtClean="0"/>
              <a:t>Self-service recovery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278938"/>
            <a:ext cx="8094672" cy="1696875"/>
          </a:xfrm>
        </p:spPr>
        <p:txBody>
          <a:bodyPr/>
          <a:lstStyle/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2800" dirty="0" smtClean="0"/>
              <a:t>Safely delegate recovery of guest files and VMs </a:t>
            </a:r>
          </a:p>
          <a:p>
            <a:pPr marL="457200" lvl="1">
              <a:spcBef>
                <a:spcPts val="400"/>
              </a:spcBef>
              <a:spcAft>
                <a:spcPts val="0"/>
              </a:spcAft>
            </a:pPr>
            <a:r>
              <a:rPr lang="en-US" sz="2400" dirty="0" smtClean="0"/>
              <a:t>Faster restores</a:t>
            </a:r>
          </a:p>
          <a:p>
            <a:pPr marL="457200" lvl="1">
              <a:spcBef>
                <a:spcPts val="400"/>
              </a:spcBef>
              <a:spcAft>
                <a:spcPts val="0"/>
              </a:spcAft>
            </a:pPr>
            <a:r>
              <a:rPr lang="en-US" sz="2400" dirty="0" smtClean="0"/>
              <a:t>Decreased burden on IT staff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2800" dirty="0" smtClean="0"/>
              <a:t>Audit operator restore activity*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396" y="6351131"/>
            <a:ext cx="5257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i="1" spc="-100" dirty="0" smtClean="0">
                <a:gradFill>
                  <a:gsLst>
                    <a:gs pos="0">
                      <a:srgbClr val="FFFFFF">
                        <a:lumMod val="50000"/>
                      </a:srgbClr>
                    </a:gs>
                    <a:gs pos="80000">
                      <a:srgbClr val="FFFFFF">
                        <a:lumMod val="50000"/>
                      </a:srgbClr>
                    </a:gs>
                  </a:gsLst>
                  <a:lin ang="16200000" scaled="0"/>
                </a:gradFill>
              </a:rPr>
              <a:t>* Requires Veeam Backup Management Suite</a:t>
            </a:r>
            <a:endParaRPr lang="en-US" sz="1400" i="1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80000">
                    <a:schemeClr val="tx1">
                      <a:lumMod val="65000"/>
                      <a:lumOff val="35000"/>
                    </a:schemeClr>
                  </a:gs>
                </a:gsLst>
                <a:lin ang="16200000" scaled="0"/>
              </a:gradFill>
              <a:latin typeface="Segoe UI Ligh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15" y="3212976"/>
            <a:ext cx="593557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1485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7439"/>
            <a:ext cx="8778240" cy="997196"/>
          </a:xfrm>
        </p:spPr>
        <p:txBody>
          <a:bodyPr/>
          <a:lstStyle/>
          <a:p>
            <a:r>
              <a:rPr lang="en-US" sz="3600" dirty="0" smtClean="0"/>
              <a:t>Veeam Explorer for Microsoft SharePoint</a:t>
            </a:r>
            <a:br>
              <a:rPr lang="en-US" sz="3600" dirty="0" smtClean="0"/>
            </a:br>
            <a:r>
              <a:rPr lang="en-US" sz="3600" dirty="0" err="1" smtClean="0"/>
              <a:t>Veeam</a:t>
            </a:r>
            <a:r>
              <a:rPr lang="en-US" sz="3600" dirty="0" smtClean="0"/>
              <a:t> Explorer for Microsoft Exchange 2013</a:t>
            </a:r>
            <a:endParaRPr lang="en-US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type="body" sz="quarter" idx="10"/>
          </p:nvPr>
        </p:nvSpPr>
        <p:spPr>
          <a:xfrm>
            <a:off x="365760" y="1772816"/>
            <a:ext cx="8238688" cy="406367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Fast, agentless  restore of SharePoint and Exchange items</a:t>
            </a:r>
          </a:p>
          <a:p>
            <a:pPr marL="457200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Easy e-discovery and browsing</a:t>
            </a:r>
          </a:p>
          <a:p>
            <a:pPr marL="457200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Advanced search for items and objects</a:t>
            </a:r>
          </a:p>
          <a:p>
            <a:pPr marL="457200"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Quick recovery via save, send, export, and restore to original location</a:t>
            </a:r>
          </a:p>
          <a:p>
            <a:pPr marL="457200" indent="-457200">
              <a:spcBef>
                <a:spcPts val="3200"/>
              </a:spcBef>
              <a:spcAft>
                <a:spcPts val="0"/>
              </a:spcAft>
              <a:buClr>
                <a:srgbClr val="FF0000"/>
              </a:buClr>
              <a:buFont typeface="Wingdings 2" pitchFamily="18" charset="2"/>
              <a:buChar char="O"/>
            </a:pPr>
            <a:r>
              <a:rPr lang="en-US" dirty="0" smtClean="0"/>
              <a:t>No agents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 2" pitchFamily="18" charset="2"/>
              <a:buChar char="O"/>
            </a:pPr>
            <a:r>
              <a:rPr lang="en-US" dirty="0" smtClean="0"/>
              <a:t>No special backups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 2" pitchFamily="18" charset="2"/>
              <a:buChar char="O"/>
            </a:pPr>
            <a:r>
              <a:rPr lang="en-US" dirty="0" smtClean="0"/>
              <a:t>No additional </a:t>
            </a:r>
            <a:r>
              <a:rPr lang="en-US" dirty="0"/>
              <a:t>license </a:t>
            </a:r>
            <a:r>
              <a:rPr lang="en-US" dirty="0" smtClean="0"/>
              <a:t>fees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1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371600"/>
            <a:ext cx="8363938" cy="77559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Veeam</a:t>
            </a:r>
            <a:r>
              <a:rPr lang="en-US" dirty="0" smtClean="0"/>
              <a:t> Explorer for Microsoft SharePoint supports Microsoft SharePoint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629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760" y="2722653"/>
            <a:ext cx="8423524" cy="747897"/>
          </a:xfrm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</a:rPr>
              <a:t>Product Suites</a:t>
            </a:r>
          </a:p>
        </p:txBody>
      </p:sp>
    </p:spTree>
    <p:extLst>
      <p:ext uri="{BB962C8B-B14F-4D97-AF65-F5344CB8AC3E}">
        <p14:creationId xmlns:p14="http://schemas.microsoft.com/office/powerpoint/2010/main" val="4077664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3042166"/>
            <a:ext cx="6553200" cy="14478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99322"/>
            <a:ext cx="8363938" cy="997196"/>
          </a:xfrm>
        </p:spPr>
        <p:txBody>
          <a:bodyPr/>
          <a:lstStyle/>
          <a:p>
            <a:pPr marL="88900" indent="-88900"/>
            <a:r>
              <a:rPr lang="en-US" dirty="0" smtClean="0"/>
              <a:t>Modern Data Protection</a:t>
            </a:r>
            <a:r>
              <a:rPr lang="en-US" sz="2400" b="1" dirty="0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0"/>
                </a:gradFill>
              </a:rPr>
              <a:t/>
            </a:r>
            <a:br>
              <a:rPr lang="en-US" sz="2400" b="1" dirty="0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0"/>
                </a:gradFill>
              </a:rPr>
            </a:br>
            <a:endParaRPr lang="en-US" sz="2400" b="1" dirty="0"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5400000" scaled="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343400"/>
            <a:ext cx="7367517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1500"/>
              </a:spcBef>
            </a:pPr>
            <a:endParaRPr lang="en-US" sz="2400" dirty="0"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80000">
                    <a:schemeClr val="tx1">
                      <a:lumMod val="50000"/>
                      <a:lumOff val="50000"/>
                    </a:schemeClr>
                  </a:gs>
                </a:gsLst>
                <a:lin ang="16200000" scaled="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553" y="3118366"/>
            <a:ext cx="723900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dirty="0" smtClean="0">
                <a:solidFill>
                  <a:srgbClr val="FFFFFF"/>
                </a:solidFill>
                <a:latin typeface="+mn-lt"/>
              </a:rPr>
              <a:t>Veeam Backup Essentials</a:t>
            </a:r>
          </a:p>
          <a:p>
            <a:r>
              <a:rPr lang="en-US" b="1" dirty="0" smtClean="0">
                <a:solidFill>
                  <a:srgbClr val="FFFFFF"/>
                </a:solidFill>
                <a:latin typeface="+mn-lt"/>
              </a:rPr>
              <a:t>Savings of 33% or more for small businesses with:</a:t>
            </a:r>
          </a:p>
          <a:p>
            <a:pPr lvl="1"/>
            <a:r>
              <a:rPr lang="en-US" b="1" dirty="0" smtClean="0">
                <a:solidFill>
                  <a:srgbClr val="FFFFFF"/>
                </a:solidFill>
                <a:latin typeface="+mn-lt"/>
              </a:rPr>
              <a:t>virtual environments with 2, 4 or 6 sockets</a:t>
            </a:r>
          </a:p>
          <a:p>
            <a:pPr lvl="1"/>
            <a:r>
              <a:rPr lang="en-US" b="1" dirty="0" smtClean="0">
                <a:solidFill>
                  <a:srgbClr val="FFFFFF"/>
                </a:solidFill>
                <a:latin typeface="+mn-lt"/>
              </a:rPr>
              <a:t>typically fewer than 200 employees</a:t>
            </a:r>
            <a:endParaRPr lang="en-US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5760" y="950320"/>
            <a:ext cx="8363938" cy="9971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60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0" baseline="0" dirty="0" smtClean="0">
                <a:ln w="3175">
                  <a:noFill/>
                </a:ln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Arial" charset="0"/>
              </a:defRPr>
            </a:lvl1pPr>
          </a:lstStyle>
          <a:p>
            <a:pPr marL="88900" indent="-88900" fontAlgn="auto">
              <a:spcAft>
                <a:spcPts val="0"/>
              </a:spcAf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roduct suites</a:t>
            </a:r>
            <a:r>
              <a:rPr lang="en-US" sz="2400" b="1" dirty="0" smtClean="0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0"/>
                </a:gradFill>
              </a:rPr>
              <a:t/>
            </a:r>
            <a:br>
              <a:rPr lang="en-US" sz="2400" b="1" dirty="0" smtClean="0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0"/>
                </a:gradFill>
              </a:rPr>
            </a:br>
            <a:endParaRPr lang="en-US" sz="2400" b="1" dirty="0"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5400000" scaled="0"/>
              </a:gra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57400" y="4718566"/>
            <a:ext cx="7086600" cy="1682234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3160" y="5004137"/>
            <a:ext cx="672084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dirty="0" smtClean="0">
                <a:solidFill>
                  <a:srgbClr val="FFFFFF"/>
                </a:solidFill>
                <a:latin typeface="+mn-lt"/>
              </a:rPr>
              <a:t>Veeam Backup Management Suite</a:t>
            </a:r>
          </a:p>
          <a:p>
            <a:r>
              <a:rPr lang="en-US" b="1" dirty="0" smtClean="0">
                <a:solidFill>
                  <a:srgbClr val="FFFFFF"/>
                </a:solidFill>
                <a:latin typeface="+mn-lt"/>
              </a:rPr>
              <a:t>Advanced monitoring, reporting and capacity planning for backup and virtual infrastructures of all sizes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1905000"/>
            <a:ext cx="856384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+mn-lt"/>
              </a:rPr>
              <a:t>A</a:t>
            </a:r>
            <a:r>
              <a:rPr lang="en-US" sz="24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+mn-lt"/>
              </a:rPr>
              <a:t>ll the features and benefits of Veeam Backup &amp; Replication, </a:t>
            </a:r>
          </a:p>
          <a:p>
            <a:r>
              <a:rPr lang="en-US" sz="24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+mn-lt"/>
              </a:rPr>
              <a:t>plus…</a:t>
            </a:r>
          </a:p>
        </p:txBody>
      </p:sp>
    </p:spTree>
    <p:extLst>
      <p:ext uri="{BB962C8B-B14F-4D97-AF65-F5344CB8AC3E}">
        <p14:creationId xmlns:p14="http://schemas.microsoft.com/office/powerpoint/2010/main" val="26091492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v7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371600"/>
            <a:ext cx="8363938" cy="51255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Infrastructure Assessment tools</a:t>
            </a:r>
          </a:p>
          <a:p>
            <a:pPr marL="213208" lvl="1" indent="0">
              <a:spcBef>
                <a:spcPts val="400"/>
              </a:spcBef>
              <a:buNone/>
            </a:pPr>
            <a:r>
              <a:rPr lang="en-US" dirty="0" smtClean="0"/>
              <a:t>VM Change Rate Estimation report for planning backup repository requirements</a:t>
            </a:r>
          </a:p>
          <a:p>
            <a:pPr marL="213208" lvl="1" indent="0">
              <a:spcBef>
                <a:spcPts val="400"/>
              </a:spcBef>
              <a:buNone/>
            </a:pPr>
            <a:r>
              <a:rPr lang="en-US" dirty="0" smtClean="0"/>
              <a:t>VM Configuration Assessment report for determining VM backup readiness (VMware only)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dirty="0" smtClean="0"/>
              <a:t>Enhanced reporting </a:t>
            </a:r>
          </a:p>
          <a:p>
            <a:pPr marL="213208" lvl="1" indent="0">
              <a:spcBef>
                <a:spcPts val="400"/>
              </a:spcBef>
              <a:buNone/>
            </a:pPr>
            <a:r>
              <a:rPr lang="en-US" dirty="0" smtClean="0"/>
              <a:t>14 new backup reports, a backup dashboard and widgets</a:t>
            </a:r>
          </a:p>
          <a:p>
            <a:pPr marL="213208" lvl="1" indent="0">
              <a:spcBef>
                <a:spcPts val="400"/>
              </a:spcBef>
              <a:buNone/>
            </a:pPr>
            <a:r>
              <a:rPr lang="en-US" dirty="0" smtClean="0"/>
              <a:t>2 new VMware reports for monitoring cluster performance</a:t>
            </a:r>
          </a:p>
          <a:p>
            <a:pPr marL="213208" lvl="1" indent="0">
              <a:buNone/>
            </a:pPr>
            <a:r>
              <a:rPr lang="en-US" dirty="0" smtClean="0"/>
              <a:t>Report content and usability improvements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dirty="0" smtClean="0"/>
              <a:t>Integrated support for </a:t>
            </a:r>
            <a:r>
              <a:rPr lang="en-US" dirty="0" err="1" smtClean="0"/>
              <a:t>vCloud</a:t>
            </a:r>
            <a:r>
              <a:rPr lang="en-US" dirty="0" smtClean="0"/>
              <a:t> Director (</a:t>
            </a:r>
            <a:r>
              <a:rPr lang="en-US" dirty="0" err="1" smtClean="0"/>
              <a:t>vCD</a:t>
            </a:r>
            <a:r>
              <a:rPr lang="en-US" dirty="0" smtClean="0"/>
              <a:t>)</a:t>
            </a:r>
          </a:p>
          <a:p>
            <a:pPr marL="213208" lvl="1" indent="0">
              <a:spcBef>
                <a:spcPts val="400"/>
              </a:spcBef>
              <a:buNone/>
            </a:pPr>
            <a:r>
              <a:rPr lang="en-US" dirty="0" smtClean="0"/>
              <a:t>Summary views of health and status</a:t>
            </a:r>
          </a:p>
          <a:p>
            <a:pPr marL="213208" lvl="1" indent="0">
              <a:spcBef>
                <a:spcPts val="400"/>
              </a:spcBef>
              <a:buNone/>
            </a:pPr>
            <a:r>
              <a:rPr lang="en-US" dirty="0" smtClean="0"/>
              <a:t>Prebuilt alerts and 24x7 monitoring of all </a:t>
            </a:r>
            <a:r>
              <a:rPr lang="en-US" dirty="0" err="1" smtClean="0"/>
              <a:t>vCD</a:t>
            </a:r>
            <a:r>
              <a:rPr lang="en-US" dirty="0" smtClean="0"/>
              <a:t>  objects </a:t>
            </a:r>
          </a:p>
          <a:p>
            <a:pPr marL="213208" lvl="1" indent="0">
              <a:spcBef>
                <a:spcPts val="400"/>
              </a:spcBef>
              <a:buNone/>
            </a:pPr>
            <a:r>
              <a:rPr lang="en-US" dirty="0" smtClean="0"/>
              <a:t>Performance and configuration reports and widgets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18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760" y="2722653"/>
            <a:ext cx="8423524" cy="747897"/>
          </a:xfrm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</a:rPr>
              <a:t>Editions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07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3498696" y="3382111"/>
            <a:ext cx="5645303" cy="1217850"/>
            <a:chOff x="3498696" y="3357999"/>
            <a:chExt cx="5645303" cy="1217850"/>
          </a:xfrm>
        </p:grpSpPr>
        <p:grpSp>
          <p:nvGrpSpPr>
            <p:cNvPr id="60" name="Group 59"/>
            <p:cNvGrpSpPr/>
            <p:nvPr/>
          </p:nvGrpSpPr>
          <p:grpSpPr>
            <a:xfrm>
              <a:off x="3498696" y="3357999"/>
              <a:ext cx="5645303" cy="1217850"/>
              <a:chOff x="3716083" y="3357999"/>
              <a:chExt cx="5645303" cy="1217850"/>
            </a:xfrm>
          </p:grpSpPr>
          <p:sp>
            <p:nvSpPr>
              <p:cNvPr id="62" name="Isosceles Triangle 61"/>
              <p:cNvSpPr/>
              <p:nvPr/>
            </p:nvSpPr>
            <p:spPr bwMode="auto">
              <a:xfrm rot="10800000">
                <a:off x="3716083" y="3357999"/>
                <a:ext cx="2253201" cy="1217849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pc="-5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4842682" y="3358000"/>
                <a:ext cx="4518704" cy="12178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pc="-5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61" name="Text Placeholder 2"/>
            <p:cNvSpPr txBox="1">
              <a:spLocks/>
            </p:cNvSpPr>
            <p:nvPr/>
          </p:nvSpPr>
          <p:spPr>
            <a:xfrm>
              <a:off x="4612241" y="3409355"/>
              <a:ext cx="3655954" cy="1077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75"/>
                </a:spcAft>
                <a:buSzPct val="90000"/>
                <a:buFont typeface="Arial" pitchFamily="34" charset="0"/>
                <a:buNone/>
                <a:defRPr sz="2800" kern="1200" spc="-100" baseline="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j-lt"/>
                  <a:ea typeface="+mn-ea"/>
                  <a:cs typeface="+mn-cs"/>
                </a:defRPr>
              </a:lvl1pPr>
              <a:lvl2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90000"/>
                <a:buFont typeface="Arial" pitchFamily="34" charset="0"/>
                <a:buNone/>
                <a:tabLst>
                  <a:tab pos="472868" algn="l"/>
                </a:tabLst>
                <a:defRPr sz="1800" kern="1200" spc="-50" baseline="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j-lt"/>
                  <a:ea typeface="+mn-ea"/>
                  <a:cs typeface="+mn-cs"/>
                </a:defRPr>
              </a:lvl2pPr>
              <a:lvl3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90000"/>
                <a:buFont typeface="Arial" pitchFamily="34" charset="0"/>
                <a:buNone/>
                <a:defRPr sz="1500" kern="1200" spc="-70" baseline="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n-lt"/>
                  <a:ea typeface="+mn-ea"/>
                  <a:cs typeface="+mn-cs"/>
                </a:defRPr>
              </a:lvl3pPr>
              <a:lvl4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90000"/>
                <a:buFont typeface="Arial" pitchFamily="34" charset="0"/>
                <a:buNone/>
                <a:tabLst>
                  <a:tab pos="686074" algn="l"/>
                </a:tabLst>
                <a:defRPr sz="1600" kern="120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n-lt"/>
                  <a:ea typeface="+mn-ea"/>
                  <a:cs typeface="+mn-cs"/>
                </a:defRPr>
              </a:lvl4pPr>
              <a:lvl5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90000"/>
                <a:buFont typeface="Arial" pitchFamily="34" charset="0"/>
                <a:buNone/>
                <a:defRPr sz="1800" kern="120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n-lt"/>
                  <a:ea typeface="+mn-ea"/>
                  <a:cs typeface="+mn-cs"/>
                </a:defRPr>
              </a:lvl5pPr>
              <a:lvl6pPr marL="1886629" indent="-171512" algn="l" defTabSz="6860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9652" indent="-171512" algn="l" defTabSz="6860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2676" indent="-171512" algn="l" defTabSz="6860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5700" indent="-171512" algn="l" defTabSz="6860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6032" lvl="1"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spc="0" dirty="0">
                  <a:ln w="3175">
                    <a:noFill/>
                  </a:ln>
                  <a:gradFill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99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5400000" scaled="0"/>
                  </a:gradFill>
                  <a:cs typeface="Arial" charset="0"/>
                </a:rPr>
                <a:t>Backup from </a:t>
              </a:r>
              <a:r>
                <a:rPr lang="en-US" sz="1400" spc="0">
                  <a:ln w="3175">
                    <a:noFill/>
                  </a:ln>
                  <a:gradFill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99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5400000" scaled="0"/>
                  </a:gradFill>
                  <a:cs typeface="Arial" charset="0"/>
                </a:rPr>
                <a:t>Storage </a:t>
              </a:r>
              <a:r>
                <a:rPr lang="en-US" sz="1400" spc="0" smtClean="0">
                  <a:ln w="3175">
                    <a:noFill/>
                  </a:ln>
                  <a:gradFill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99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5400000" scaled="0"/>
                  </a:gradFill>
                  <a:cs typeface="Arial" charset="0"/>
                </a:rPr>
                <a:t>Snapshots</a:t>
              </a:r>
            </a:p>
            <a:p>
              <a:pPr marL="256032" lvl="1"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spc="0">
                  <a:ln w="3175">
                    <a:noFill/>
                  </a:ln>
                  <a:gradFill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99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5400000" scaled="0"/>
                  </a:gradFill>
                  <a:cs typeface="Arial" charset="0"/>
                </a:rPr>
                <a:t>Virtual Lab for </a:t>
              </a:r>
              <a:r>
                <a:rPr lang="en-US" sz="1400" spc="0" smtClean="0">
                  <a:ln w="3175">
                    <a:noFill/>
                  </a:ln>
                  <a:gradFill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99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5400000" scaled="0"/>
                  </a:gradFill>
                  <a:cs typeface="Arial" charset="0"/>
                </a:rPr>
                <a:t>Hyper-V</a:t>
              </a:r>
            </a:p>
            <a:p>
              <a:pPr marL="256032" lvl="1"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spc="0" smtClean="0">
                  <a:ln w="3175">
                    <a:noFill/>
                  </a:ln>
                  <a:gradFill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99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5400000" scaled="0"/>
                  </a:gradFill>
                  <a:cs typeface="Arial" charset="0"/>
                </a:rPr>
                <a:t>Virtual </a:t>
              </a:r>
              <a:r>
                <a:rPr lang="en-US" sz="1400" spc="0" dirty="0">
                  <a:ln w="3175">
                    <a:noFill/>
                  </a:ln>
                  <a:gradFill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99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5400000" scaled="0"/>
                  </a:gradFill>
                  <a:cs typeface="Arial" charset="0"/>
                </a:rPr>
                <a:t>Lab for replicas</a:t>
              </a:r>
            </a:p>
            <a:p>
              <a:pPr marL="256032" lvl="1"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spc="0" dirty="0">
                  <a:ln w="3175">
                    <a:noFill/>
                  </a:ln>
                  <a:gradFill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99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5400000" scaled="0"/>
                  </a:gradFill>
                  <a:cs typeface="Arial" charset="0"/>
                </a:rPr>
                <a:t>Enhanced support for </a:t>
              </a:r>
              <a:r>
                <a:rPr lang="en-US" sz="1400" spc="0" dirty="0" err="1">
                  <a:ln w="3175">
                    <a:noFill/>
                  </a:ln>
                  <a:gradFill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99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5400000" scaled="0"/>
                  </a:gradFill>
                  <a:cs typeface="Arial" charset="0"/>
                </a:rPr>
                <a:t>vCloud</a:t>
              </a:r>
              <a:r>
                <a:rPr lang="en-US" sz="1400" spc="0" dirty="0">
                  <a:ln w="3175">
                    <a:noFill/>
                  </a:ln>
                  <a:gradFill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99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5400000" scaled="0"/>
                  </a:gradFill>
                  <a:cs typeface="Arial" charset="0"/>
                </a:rPr>
                <a:t> Director</a:t>
              </a:r>
            </a:p>
            <a:p>
              <a:pPr marL="256032" lvl="1"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spc="0" dirty="0" err="1">
                  <a:ln w="3175">
                    <a:noFill/>
                  </a:ln>
                  <a:gradFill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99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5400000" scaled="0"/>
                  </a:gradFill>
                  <a:cs typeface="Arial" charset="0"/>
                </a:rPr>
                <a:t>vSphere</a:t>
              </a:r>
              <a:r>
                <a:rPr lang="en-US" sz="1400" spc="0" dirty="0">
                  <a:ln w="3175">
                    <a:noFill/>
                  </a:ln>
                  <a:gradFill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99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5400000" scaled="0"/>
                  </a:gradFill>
                  <a:cs typeface="Arial" charset="0"/>
                </a:rPr>
                <a:t> Web </a:t>
              </a:r>
              <a:r>
                <a:rPr lang="en-US" sz="1400" spc="0">
                  <a:ln w="3175">
                    <a:noFill/>
                  </a:ln>
                  <a:gradFill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99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5400000" scaled="0"/>
                  </a:gradFill>
                  <a:cs typeface="Arial" charset="0"/>
                </a:rPr>
                <a:t>Client </a:t>
              </a:r>
              <a:r>
                <a:rPr lang="en-US" sz="1400" spc="0" smtClean="0">
                  <a:ln w="3175">
                    <a:noFill/>
                  </a:ln>
                  <a:gradFill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99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5400000" scaled="0"/>
                  </a:gradFill>
                  <a:cs typeface="Arial" charset="0"/>
                </a:rPr>
                <a:t>plug-in</a:t>
              </a:r>
              <a:endParaRPr lang="en-US" sz="1400" spc="0" dirty="0">
                <a:ln w="3175">
                  <a:noFill/>
                </a:ln>
                <a:gradFill>
                  <a:gsLst>
                    <a:gs pos="0">
                      <a:srgbClr val="000000">
                        <a:lumMod val="65000"/>
                        <a:lumOff val="35000"/>
                      </a:srgbClr>
                    </a:gs>
                    <a:gs pos="99000">
                      <a:srgbClr val="000000">
                        <a:lumMod val="65000"/>
                        <a:lumOff val="35000"/>
                      </a:srgbClr>
                    </a:gs>
                  </a:gsLst>
                  <a:lin ang="5400000" scaled="0"/>
                </a:gradFill>
                <a:cs typeface="Arial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498695" y="4953226"/>
            <a:ext cx="5645303" cy="1208700"/>
            <a:chOff x="3498695" y="4939388"/>
            <a:chExt cx="5645303" cy="1208700"/>
          </a:xfrm>
        </p:grpSpPr>
        <p:grpSp>
          <p:nvGrpSpPr>
            <p:cNvPr id="65" name="Group 64"/>
            <p:cNvGrpSpPr/>
            <p:nvPr/>
          </p:nvGrpSpPr>
          <p:grpSpPr>
            <a:xfrm>
              <a:off x="3498695" y="4939388"/>
              <a:ext cx="5645303" cy="1208700"/>
              <a:chOff x="3716082" y="4939388"/>
              <a:chExt cx="5645303" cy="1208700"/>
            </a:xfrm>
          </p:grpSpPr>
          <p:sp>
            <p:nvSpPr>
              <p:cNvPr id="67" name="Isosceles Triangle 66"/>
              <p:cNvSpPr/>
              <p:nvPr/>
            </p:nvSpPr>
            <p:spPr bwMode="auto">
              <a:xfrm rot="10800000">
                <a:off x="3716082" y="4939388"/>
                <a:ext cx="2236274" cy="12087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pc="-5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4829628" y="4939389"/>
                <a:ext cx="4531757" cy="120869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pc="-5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66" name="Text Placeholder 2"/>
            <p:cNvSpPr txBox="1">
              <a:spLocks/>
            </p:cNvSpPr>
            <p:nvPr/>
          </p:nvSpPr>
          <p:spPr>
            <a:xfrm>
              <a:off x="4612241" y="5081826"/>
              <a:ext cx="4161972" cy="8617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75"/>
                </a:spcAft>
                <a:buSzPct val="90000"/>
                <a:buFont typeface="Arial" pitchFamily="34" charset="0"/>
                <a:buNone/>
                <a:defRPr sz="2800" kern="1200" spc="-100" baseline="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j-lt"/>
                  <a:ea typeface="+mn-ea"/>
                  <a:cs typeface="+mn-cs"/>
                </a:defRPr>
              </a:lvl1pPr>
              <a:lvl2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90000"/>
                <a:buFont typeface="Arial" pitchFamily="34" charset="0"/>
                <a:buNone/>
                <a:tabLst>
                  <a:tab pos="472868" algn="l"/>
                </a:tabLst>
                <a:defRPr sz="1800" kern="1200" spc="-50" baseline="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j-lt"/>
                  <a:ea typeface="+mn-ea"/>
                  <a:cs typeface="+mn-cs"/>
                </a:defRPr>
              </a:lvl2pPr>
              <a:lvl3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90000"/>
                <a:buFont typeface="Arial" pitchFamily="34" charset="0"/>
                <a:buNone/>
                <a:defRPr sz="1500" kern="1200" spc="-70" baseline="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n-lt"/>
                  <a:ea typeface="+mn-ea"/>
                  <a:cs typeface="+mn-cs"/>
                </a:defRPr>
              </a:lvl3pPr>
              <a:lvl4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90000"/>
                <a:buFont typeface="Arial" pitchFamily="34" charset="0"/>
                <a:buNone/>
                <a:tabLst>
                  <a:tab pos="686074" algn="l"/>
                </a:tabLst>
                <a:defRPr sz="1600" kern="120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n-lt"/>
                  <a:ea typeface="+mn-ea"/>
                  <a:cs typeface="+mn-cs"/>
                </a:defRPr>
              </a:lvl4pPr>
              <a:lvl5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90000"/>
                <a:buFont typeface="Arial" pitchFamily="34" charset="0"/>
                <a:buNone/>
                <a:defRPr sz="1800" kern="120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n-lt"/>
                  <a:ea typeface="+mn-ea"/>
                  <a:cs typeface="+mn-cs"/>
                </a:defRPr>
              </a:lvl5pPr>
              <a:lvl6pPr marL="1886629" indent="-171512" algn="l" defTabSz="6860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9652" indent="-171512" algn="l" defTabSz="6860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2676" indent="-171512" algn="l" defTabSz="6860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5700" indent="-171512" algn="l" defTabSz="6860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6032" lvl="1"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spc="0" dirty="0">
                  <a:ln w="3175">
                    <a:noFill/>
                  </a:ln>
                  <a:gradFill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99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5400000" scaled="0"/>
                  </a:gradFill>
                  <a:cs typeface="Arial" charset="0"/>
                </a:rPr>
                <a:t>1-Click Restore for VMs</a:t>
              </a:r>
            </a:p>
            <a:p>
              <a:pPr marL="256032" lvl="1"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spc="0" dirty="0">
                  <a:ln w="3175">
                    <a:noFill/>
                  </a:ln>
                  <a:gradFill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99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5400000" scaled="0"/>
                  </a:gradFill>
                  <a:cs typeface="Arial" charset="0"/>
                </a:rPr>
                <a:t>Self-service recovery for VMs and guest files</a:t>
              </a:r>
            </a:p>
            <a:p>
              <a:pPr marL="256032" lvl="1"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spc="0" dirty="0">
                  <a:ln w="3175">
                    <a:noFill/>
                  </a:ln>
                  <a:gradFill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99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5400000" scaled="0"/>
                  </a:gradFill>
                  <a:cs typeface="Arial" charset="0"/>
                </a:rPr>
                <a:t>Veeam Explorer for Microsoft SharePoint</a:t>
              </a:r>
            </a:p>
            <a:p>
              <a:pPr marL="256032" lvl="1"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spc="0" dirty="0">
                  <a:ln w="3175">
                    <a:noFill/>
                  </a:ln>
                  <a:gradFill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99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5400000" scaled="0"/>
                  </a:gradFill>
                  <a:cs typeface="Arial" charset="0"/>
                </a:rPr>
                <a:t>Veeam Explorer for Microsoft Exchange 2013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-1204" y="3382111"/>
            <a:ext cx="4764885" cy="969995"/>
            <a:chOff x="74995" y="3357999"/>
            <a:chExt cx="4764885" cy="969995"/>
          </a:xfrm>
        </p:grpSpPr>
        <p:grpSp>
          <p:nvGrpSpPr>
            <p:cNvPr id="70" name="Group 69"/>
            <p:cNvGrpSpPr/>
            <p:nvPr/>
          </p:nvGrpSpPr>
          <p:grpSpPr>
            <a:xfrm>
              <a:off x="74995" y="3357999"/>
              <a:ext cx="4407187" cy="969995"/>
              <a:chOff x="293320" y="2221097"/>
              <a:chExt cx="4407187" cy="969995"/>
            </a:xfrm>
            <a:solidFill>
              <a:schemeClr val="bg1">
                <a:lumMod val="65000"/>
                <a:lumOff val="35000"/>
              </a:schemeClr>
            </a:solidFill>
          </p:grpSpPr>
          <p:sp>
            <p:nvSpPr>
              <p:cNvPr id="73" name="Isosceles Triangle 72"/>
              <p:cNvSpPr/>
              <p:nvPr/>
            </p:nvSpPr>
            <p:spPr bwMode="auto">
              <a:xfrm>
                <a:off x="2905872" y="2221097"/>
                <a:ext cx="1794635" cy="969995"/>
              </a:xfrm>
              <a:prstGeom prst="triangle">
                <a:avLst/>
              </a:prstGeom>
              <a:solidFill>
                <a:schemeClr val="tx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pc="-5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293320" y="2221098"/>
                <a:ext cx="3506404" cy="96999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pc="-5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71" name="Text Placeholder 2"/>
            <p:cNvSpPr txBox="1">
              <a:spLocks/>
            </p:cNvSpPr>
            <p:nvPr/>
          </p:nvSpPr>
          <p:spPr>
            <a:xfrm>
              <a:off x="914400" y="3576398"/>
              <a:ext cx="3925480" cy="5416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75"/>
                </a:spcAft>
                <a:buSzPct val="90000"/>
                <a:buFont typeface="Arial" pitchFamily="34" charset="0"/>
                <a:buNone/>
                <a:defRPr sz="2800" kern="1200" spc="-100" baseline="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j-lt"/>
                  <a:ea typeface="+mn-ea"/>
                  <a:cs typeface="+mn-cs"/>
                </a:defRPr>
              </a:lvl1pPr>
              <a:lvl2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90000"/>
                <a:buFont typeface="Arial" pitchFamily="34" charset="0"/>
                <a:buNone/>
                <a:tabLst>
                  <a:tab pos="472868" algn="l"/>
                </a:tabLst>
                <a:defRPr sz="1800" kern="1200" spc="-50" baseline="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j-lt"/>
                  <a:ea typeface="+mn-ea"/>
                  <a:cs typeface="+mn-cs"/>
                </a:defRPr>
              </a:lvl2pPr>
              <a:lvl3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90000"/>
                <a:buFont typeface="Arial" pitchFamily="34" charset="0"/>
                <a:buNone/>
                <a:defRPr sz="1500" kern="1200" spc="-70" baseline="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n-lt"/>
                  <a:ea typeface="+mn-ea"/>
                  <a:cs typeface="+mn-cs"/>
                </a:defRPr>
              </a:lvl3pPr>
              <a:lvl4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90000"/>
                <a:buFont typeface="Arial" pitchFamily="34" charset="0"/>
                <a:buNone/>
                <a:tabLst>
                  <a:tab pos="686074" algn="l"/>
                </a:tabLst>
                <a:defRPr sz="1600" kern="120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n-lt"/>
                  <a:ea typeface="+mn-ea"/>
                  <a:cs typeface="+mn-cs"/>
                </a:defRPr>
              </a:lvl4pPr>
              <a:lvl5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90000"/>
                <a:buFont typeface="Arial" pitchFamily="34" charset="0"/>
                <a:buNone/>
                <a:defRPr sz="1800" kern="120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n-lt"/>
                  <a:ea typeface="+mn-ea"/>
                  <a:cs typeface="+mn-cs"/>
                </a:defRPr>
              </a:lvl5pPr>
              <a:lvl6pPr marL="1886629" indent="-171512" algn="l" defTabSz="6860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9652" indent="-171512" algn="l" defTabSz="6860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2676" indent="-171512" algn="l" defTabSz="6860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5700" indent="-171512" algn="l" defTabSz="6860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spcAft>
                  <a:spcPts val="600"/>
                </a:spcAft>
                <a:tabLst>
                  <a:tab pos="2971800" algn="l"/>
                </a:tabLst>
              </a:pPr>
              <a:r>
                <a:rPr lang="en-US" sz="2200" spc="-50" dirty="0">
                  <a:ln w="3175">
                    <a:noFill/>
                  </a:ln>
                  <a:gradFill>
                    <a:gsLst>
                      <a:gs pos="11667">
                        <a:srgbClr val="FFFFFF"/>
                      </a:gs>
                      <a:gs pos="56000">
                        <a:srgbClr val="FFFFFF"/>
                      </a:gs>
                    </a:gsLst>
                    <a:lin ang="5400000" scaled="0"/>
                  </a:gradFill>
                  <a:cs typeface="Arial" charset="0"/>
                </a:rPr>
                <a:t>Get more out of your</a:t>
              </a:r>
              <a:br>
                <a:rPr lang="en-US" sz="2200" spc="-50" dirty="0">
                  <a:ln w="3175">
                    <a:noFill/>
                  </a:ln>
                  <a:gradFill>
                    <a:gsLst>
                      <a:gs pos="11667">
                        <a:srgbClr val="FFFFFF"/>
                      </a:gs>
                      <a:gs pos="56000">
                        <a:srgbClr val="FFFFFF"/>
                      </a:gs>
                    </a:gsLst>
                    <a:lin ang="5400000" scaled="0"/>
                  </a:gradFill>
                  <a:cs typeface="Arial" charset="0"/>
                </a:rPr>
              </a:br>
              <a:r>
                <a:rPr lang="en-US" sz="2200" spc="-50" dirty="0">
                  <a:ln w="3175">
                    <a:noFill/>
                  </a:ln>
                  <a:gradFill>
                    <a:gsLst>
                      <a:gs pos="11667">
                        <a:srgbClr val="FFFFFF"/>
                      </a:gs>
                      <a:gs pos="56000">
                        <a:srgbClr val="FFFFFF"/>
                      </a:gs>
                    </a:gsLst>
                    <a:lin ang="5400000" scaled="0"/>
                  </a:gradFill>
                  <a:cs typeface="Arial" charset="0"/>
                </a:rPr>
                <a:t>virtual infrastructure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81000" y="3391543"/>
              <a:ext cx="65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ru-RU" sz="5400" spc="-50" dirty="0" err="1">
                <a:ln w="3175">
                  <a:noFill/>
                </a:ln>
                <a:gradFill>
                  <a:gsLst>
                    <a:gs pos="11667">
                      <a:srgbClr val="FFFFFF"/>
                    </a:gs>
                    <a:gs pos="56000">
                      <a:srgbClr val="FFFFFF"/>
                    </a:gs>
                  </a:gsLst>
                  <a:lin ang="5400000" scaled="0"/>
                </a:gradFill>
                <a:cs typeface="Arial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-2" y="4953227"/>
            <a:ext cx="5711179" cy="974291"/>
            <a:chOff x="-10276" y="4939389"/>
            <a:chExt cx="5711179" cy="974291"/>
          </a:xfrm>
        </p:grpSpPr>
        <p:grpSp>
          <p:nvGrpSpPr>
            <p:cNvPr id="76" name="Group 75"/>
            <p:cNvGrpSpPr/>
            <p:nvPr/>
          </p:nvGrpSpPr>
          <p:grpSpPr>
            <a:xfrm>
              <a:off x="-10276" y="4939389"/>
              <a:ext cx="4405985" cy="974291"/>
              <a:chOff x="208050" y="2221098"/>
              <a:chExt cx="4405985" cy="974291"/>
            </a:xfrm>
            <a:solidFill>
              <a:schemeClr val="bg1">
                <a:lumMod val="65000"/>
                <a:lumOff val="35000"/>
              </a:schemeClr>
            </a:solidFill>
          </p:grpSpPr>
          <p:sp>
            <p:nvSpPr>
              <p:cNvPr id="79" name="Isosceles Triangle 78"/>
              <p:cNvSpPr/>
              <p:nvPr/>
            </p:nvSpPr>
            <p:spPr bwMode="auto">
              <a:xfrm>
                <a:off x="2811452" y="2221098"/>
                <a:ext cx="1802583" cy="974291"/>
              </a:xfrm>
              <a:prstGeom prst="triangle">
                <a:avLst/>
              </a:prstGeom>
              <a:solidFill>
                <a:schemeClr val="tx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pc="-5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208050" y="2221099"/>
                <a:ext cx="3516677" cy="97429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pc="-5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77" name="Text Placeholder 2"/>
            <p:cNvSpPr txBox="1">
              <a:spLocks/>
            </p:cNvSpPr>
            <p:nvPr/>
          </p:nvSpPr>
          <p:spPr>
            <a:xfrm>
              <a:off x="904126" y="5035225"/>
              <a:ext cx="4796777" cy="8125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75"/>
                </a:spcAft>
                <a:buSzPct val="90000"/>
                <a:buFont typeface="Arial" pitchFamily="34" charset="0"/>
                <a:buNone/>
                <a:defRPr sz="2800" kern="1200" spc="-100" baseline="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j-lt"/>
                  <a:ea typeface="+mn-ea"/>
                  <a:cs typeface="+mn-cs"/>
                </a:defRPr>
              </a:lvl1pPr>
              <a:lvl2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90000"/>
                <a:buFont typeface="Arial" pitchFamily="34" charset="0"/>
                <a:buNone/>
                <a:tabLst>
                  <a:tab pos="472868" algn="l"/>
                </a:tabLst>
                <a:defRPr sz="1800" kern="1200" spc="-50" baseline="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j-lt"/>
                  <a:ea typeface="+mn-ea"/>
                  <a:cs typeface="+mn-cs"/>
                </a:defRPr>
              </a:lvl2pPr>
              <a:lvl3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90000"/>
                <a:buFont typeface="Arial" pitchFamily="34" charset="0"/>
                <a:buNone/>
                <a:defRPr sz="1500" kern="1200" spc="-70" baseline="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n-lt"/>
                  <a:ea typeface="+mn-ea"/>
                  <a:cs typeface="+mn-cs"/>
                </a:defRPr>
              </a:lvl3pPr>
              <a:lvl4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90000"/>
                <a:buFont typeface="Arial" pitchFamily="34" charset="0"/>
                <a:buNone/>
                <a:tabLst>
                  <a:tab pos="686074" algn="l"/>
                </a:tabLst>
                <a:defRPr sz="1600" kern="120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n-lt"/>
                  <a:ea typeface="+mn-ea"/>
                  <a:cs typeface="+mn-cs"/>
                </a:defRPr>
              </a:lvl4pPr>
              <a:lvl5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90000"/>
                <a:buFont typeface="Arial" pitchFamily="34" charset="0"/>
                <a:buNone/>
                <a:defRPr sz="1800" kern="120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n-lt"/>
                  <a:ea typeface="+mn-ea"/>
                  <a:cs typeface="+mn-cs"/>
                </a:defRPr>
              </a:lvl5pPr>
              <a:lvl6pPr marL="1886629" indent="-171512" algn="l" defTabSz="6860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9652" indent="-171512" algn="l" defTabSz="6860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2676" indent="-171512" algn="l" defTabSz="6860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5700" indent="-171512" algn="l" defTabSz="6860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spcAft>
                  <a:spcPts val="600"/>
                </a:spcAft>
                <a:tabLst>
                  <a:tab pos="2971800" algn="l"/>
                </a:tabLst>
              </a:pPr>
              <a:r>
                <a:rPr lang="en-US" sz="2200" spc="-50" dirty="0">
                  <a:ln w="3175">
                    <a:noFill/>
                  </a:ln>
                  <a:gradFill>
                    <a:gsLst>
                      <a:gs pos="11667">
                        <a:srgbClr val="FFFFFF"/>
                      </a:gs>
                      <a:gs pos="56000">
                        <a:srgbClr val="FFFFFF"/>
                      </a:gs>
                    </a:gsLst>
                    <a:lin ang="5400000" scaled="0"/>
                  </a:gradFill>
                  <a:cs typeface="Arial" charset="0"/>
                </a:rPr>
                <a:t>Restore </a:t>
              </a:r>
              <a:r>
                <a:rPr lang="en-US" sz="2200" spc="-50">
                  <a:ln w="3175">
                    <a:noFill/>
                  </a:ln>
                  <a:gradFill>
                    <a:gsLst>
                      <a:gs pos="11667">
                        <a:srgbClr val="FFFFFF"/>
                      </a:gs>
                      <a:gs pos="56000">
                        <a:srgbClr val="FFFFFF"/>
                      </a:gs>
                    </a:gsLst>
                    <a:lin ang="5400000" scaled="0"/>
                  </a:gradFill>
                  <a:cs typeface="Arial" charset="0"/>
                </a:rPr>
                <a:t>exactly </a:t>
              </a:r>
              <a:br>
                <a:rPr lang="en-US" sz="2200" spc="-50">
                  <a:ln w="3175">
                    <a:noFill/>
                  </a:ln>
                  <a:gradFill>
                    <a:gsLst>
                      <a:gs pos="11667">
                        <a:srgbClr val="FFFFFF"/>
                      </a:gs>
                      <a:gs pos="56000">
                        <a:srgbClr val="FFFFFF"/>
                      </a:gs>
                    </a:gsLst>
                    <a:lin ang="5400000" scaled="0"/>
                  </a:gradFill>
                  <a:cs typeface="Arial" charset="0"/>
                </a:rPr>
              </a:br>
              <a:r>
                <a:rPr lang="en-US" sz="2200" spc="-50">
                  <a:ln w="3175">
                    <a:noFill/>
                  </a:ln>
                  <a:gradFill>
                    <a:gsLst>
                      <a:gs pos="11667">
                        <a:srgbClr val="FFFFFF"/>
                      </a:gs>
                      <a:gs pos="56000">
                        <a:srgbClr val="FFFFFF"/>
                      </a:gs>
                    </a:gsLst>
                    <a:lin ang="5400000" scaled="0"/>
                  </a:gradFill>
                  <a:cs typeface="Arial" charset="0"/>
                </a:rPr>
                <a:t>what </a:t>
              </a:r>
              <a:r>
                <a:rPr lang="en-US" sz="2200" spc="-50" dirty="0">
                  <a:ln w="3175">
                    <a:noFill/>
                  </a:ln>
                  <a:gradFill>
                    <a:gsLst>
                      <a:gs pos="11667">
                        <a:srgbClr val="FFFFFF"/>
                      </a:gs>
                      <a:gs pos="56000">
                        <a:srgbClr val="FFFFFF"/>
                      </a:gs>
                    </a:gsLst>
                    <a:lin ang="5400000" scaled="0"/>
                  </a:gradFill>
                  <a:cs typeface="Arial" charset="0"/>
                </a:rPr>
                <a:t>you </a:t>
              </a:r>
              <a:r>
                <a:rPr lang="en-US" sz="2200" spc="-50">
                  <a:ln w="3175">
                    <a:noFill/>
                  </a:ln>
                  <a:gradFill>
                    <a:gsLst>
                      <a:gs pos="11667">
                        <a:srgbClr val="FFFFFF"/>
                      </a:gs>
                      <a:gs pos="56000">
                        <a:srgbClr val="FFFFFF"/>
                      </a:gs>
                    </a:gsLst>
                    <a:lin ang="5400000" scaled="0"/>
                  </a:gradFill>
                  <a:cs typeface="Arial" charset="0"/>
                </a:rPr>
                <a:t>need </a:t>
              </a:r>
              <a:br>
                <a:rPr lang="en-US" sz="2200" spc="-50">
                  <a:ln w="3175">
                    <a:noFill/>
                  </a:ln>
                  <a:gradFill>
                    <a:gsLst>
                      <a:gs pos="11667">
                        <a:srgbClr val="FFFFFF"/>
                      </a:gs>
                      <a:gs pos="56000">
                        <a:srgbClr val="FFFFFF"/>
                      </a:gs>
                    </a:gsLst>
                    <a:lin ang="5400000" scaled="0"/>
                  </a:gradFill>
                  <a:cs typeface="Arial" charset="0"/>
                </a:rPr>
              </a:br>
              <a:r>
                <a:rPr lang="en-US" sz="2200" spc="-50">
                  <a:ln w="3175">
                    <a:noFill/>
                  </a:ln>
                  <a:gradFill>
                    <a:gsLst>
                      <a:gs pos="11667">
                        <a:srgbClr val="FFFFFF"/>
                      </a:gs>
                      <a:gs pos="56000">
                        <a:srgbClr val="FFFFFF"/>
                      </a:gs>
                    </a:gsLst>
                    <a:lin ang="5400000" scaled="0"/>
                  </a:gradFill>
                  <a:cs typeface="Arial" charset="0"/>
                </a:rPr>
                <a:t>in </a:t>
              </a:r>
              <a:r>
                <a:rPr lang="en-US" sz="2200" spc="-50" dirty="0">
                  <a:ln w="3175">
                    <a:noFill/>
                  </a:ln>
                  <a:gradFill>
                    <a:gsLst>
                      <a:gs pos="11667">
                        <a:srgbClr val="FFFFFF"/>
                      </a:gs>
                      <a:gs pos="56000">
                        <a:srgbClr val="FFFFFF"/>
                      </a:gs>
                    </a:gsLst>
                    <a:lin ang="5400000" scaled="0"/>
                  </a:gradFill>
                  <a:cs typeface="Arial" charset="0"/>
                </a:rPr>
                <a:t>minutes</a:t>
              </a:r>
              <a:r>
                <a:rPr lang="en-US" sz="2200" spc="-50">
                  <a:ln w="3175">
                    <a:noFill/>
                  </a:ln>
                  <a:gradFill>
                    <a:gsLst>
                      <a:gs pos="11667">
                        <a:srgbClr val="FFFFFF"/>
                      </a:gs>
                      <a:gs pos="56000">
                        <a:srgbClr val="FFFFFF"/>
                      </a:gs>
                    </a:gsLst>
                    <a:lin ang="5400000" scaled="0"/>
                  </a:gradFill>
                  <a:cs typeface="Arial" charset="0"/>
                </a:rPr>
                <a:t>, not </a:t>
              </a:r>
              <a:r>
                <a:rPr lang="en-US" sz="2200" spc="-50" dirty="0">
                  <a:ln w="3175">
                    <a:noFill/>
                  </a:ln>
                  <a:gradFill>
                    <a:gsLst>
                      <a:gs pos="11667">
                        <a:srgbClr val="FFFFFF"/>
                      </a:gs>
                      <a:gs pos="56000">
                        <a:srgbClr val="FFFFFF"/>
                      </a:gs>
                    </a:gsLst>
                    <a:lin ang="5400000" scaled="0"/>
                  </a:gradFill>
                  <a:cs typeface="Arial" charset="0"/>
                </a:rPr>
                <a:t>hours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-2" y="1826312"/>
            <a:ext cx="4839882" cy="977123"/>
            <a:chOff x="-1" y="3355707"/>
            <a:chExt cx="4839882" cy="977123"/>
          </a:xfrm>
        </p:grpSpPr>
        <p:grpSp>
          <p:nvGrpSpPr>
            <p:cNvPr id="82" name="Group 81"/>
            <p:cNvGrpSpPr/>
            <p:nvPr/>
          </p:nvGrpSpPr>
          <p:grpSpPr>
            <a:xfrm>
              <a:off x="-1" y="3355707"/>
              <a:ext cx="4408898" cy="977123"/>
              <a:chOff x="218324" y="2218805"/>
              <a:chExt cx="4408898" cy="977123"/>
            </a:xfrm>
            <a:solidFill>
              <a:schemeClr val="bg1">
                <a:lumMod val="65000"/>
                <a:lumOff val="35000"/>
              </a:schemeClr>
            </a:solidFill>
          </p:grpSpPr>
          <p:sp>
            <p:nvSpPr>
              <p:cNvPr id="85" name="Isosceles Triangle 84"/>
              <p:cNvSpPr/>
              <p:nvPr/>
            </p:nvSpPr>
            <p:spPr bwMode="auto">
              <a:xfrm>
                <a:off x="2819400" y="2218805"/>
                <a:ext cx="1807822" cy="977123"/>
              </a:xfrm>
              <a:prstGeom prst="triangle">
                <a:avLst/>
              </a:prstGeom>
              <a:solidFill>
                <a:schemeClr val="tx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pc="-5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18324" y="2221098"/>
                <a:ext cx="3506404" cy="97482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pc="-5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83" name="Text Placeholder 2"/>
            <p:cNvSpPr txBox="1">
              <a:spLocks/>
            </p:cNvSpPr>
            <p:nvPr/>
          </p:nvSpPr>
          <p:spPr>
            <a:xfrm>
              <a:off x="914401" y="3563598"/>
              <a:ext cx="3925480" cy="5416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75"/>
                </a:spcAft>
                <a:buSzPct val="90000"/>
                <a:buFont typeface="Arial" pitchFamily="34" charset="0"/>
                <a:buNone/>
                <a:defRPr sz="2800" kern="1200" spc="-100" baseline="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j-lt"/>
                  <a:ea typeface="+mn-ea"/>
                  <a:cs typeface="+mn-cs"/>
                </a:defRPr>
              </a:lvl1pPr>
              <a:lvl2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90000"/>
                <a:buFont typeface="Arial" pitchFamily="34" charset="0"/>
                <a:buNone/>
                <a:tabLst>
                  <a:tab pos="472868" algn="l"/>
                </a:tabLst>
                <a:defRPr sz="1800" kern="1200" spc="-50" baseline="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j-lt"/>
                  <a:ea typeface="+mn-ea"/>
                  <a:cs typeface="+mn-cs"/>
                </a:defRPr>
              </a:lvl2pPr>
              <a:lvl3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90000"/>
                <a:buFont typeface="Arial" pitchFamily="34" charset="0"/>
                <a:buNone/>
                <a:defRPr sz="1500" kern="1200" spc="-70" baseline="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n-lt"/>
                  <a:ea typeface="+mn-ea"/>
                  <a:cs typeface="+mn-cs"/>
                </a:defRPr>
              </a:lvl3pPr>
              <a:lvl4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90000"/>
                <a:buFont typeface="Arial" pitchFamily="34" charset="0"/>
                <a:buNone/>
                <a:tabLst>
                  <a:tab pos="686074" algn="l"/>
                </a:tabLst>
                <a:defRPr sz="1600" kern="120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n-lt"/>
                  <a:ea typeface="+mn-ea"/>
                  <a:cs typeface="+mn-cs"/>
                </a:defRPr>
              </a:lvl4pPr>
              <a:lvl5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90000"/>
                <a:buFont typeface="Arial" pitchFamily="34" charset="0"/>
                <a:buNone/>
                <a:defRPr sz="1800" kern="120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n-lt"/>
                  <a:ea typeface="+mn-ea"/>
                  <a:cs typeface="+mn-cs"/>
                </a:defRPr>
              </a:lvl5pPr>
              <a:lvl6pPr marL="1886629" indent="-171512" algn="l" defTabSz="6860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9652" indent="-171512" algn="l" defTabSz="6860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2676" indent="-171512" algn="l" defTabSz="6860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5700" indent="-171512" algn="l" defTabSz="6860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spcAft>
                  <a:spcPts val="600"/>
                </a:spcAft>
                <a:tabLst>
                  <a:tab pos="2971800" algn="l"/>
                </a:tabLst>
              </a:pPr>
              <a:r>
                <a:rPr lang="en-US" sz="2200" spc="-50">
                  <a:ln w="3175">
                    <a:noFill/>
                  </a:ln>
                  <a:gradFill>
                    <a:gsLst>
                      <a:gs pos="11667">
                        <a:srgbClr val="FFFFFF"/>
                      </a:gs>
                      <a:gs pos="56000">
                        <a:srgbClr val="FFFFFF"/>
                      </a:gs>
                    </a:gsLst>
                    <a:lin ang="5400000" scaled="0"/>
                  </a:gradFill>
                  <a:cs typeface="Arial" charset="0"/>
                </a:rPr>
                <a:t>Remove the </a:t>
              </a:r>
              <a:r>
                <a:rPr lang="en-US" sz="2200" spc="-50" smtClean="0">
                  <a:ln w="3175">
                    <a:noFill/>
                  </a:ln>
                  <a:gradFill>
                    <a:gsLst>
                      <a:gs pos="11667">
                        <a:srgbClr val="FFFFFF"/>
                      </a:gs>
                      <a:gs pos="56000">
                        <a:srgbClr val="FFFFFF"/>
                      </a:gs>
                    </a:gsLst>
                    <a:lin ang="5400000" scaled="0"/>
                  </a:gradFill>
                  <a:cs typeface="Arial" charset="0"/>
                </a:rPr>
                <a:t>hurdles</a:t>
              </a:r>
              <a:r>
                <a:rPr lang="en-US" sz="2200" spc="-50">
                  <a:ln w="3175">
                    <a:noFill/>
                  </a:ln>
                  <a:gradFill>
                    <a:gsLst>
                      <a:gs pos="11667">
                        <a:srgbClr val="FFFFFF"/>
                      </a:gs>
                      <a:gs pos="56000">
                        <a:srgbClr val="FFFFFF"/>
                      </a:gs>
                    </a:gsLst>
                    <a:lin ang="5400000" scaled="0"/>
                  </a:gradFill>
                  <a:cs typeface="Arial" charset="0"/>
                </a:rPr>
                <a:t/>
              </a:r>
              <a:br>
                <a:rPr lang="en-US" sz="2200" spc="-50">
                  <a:ln w="3175">
                    <a:noFill/>
                  </a:ln>
                  <a:gradFill>
                    <a:gsLst>
                      <a:gs pos="11667">
                        <a:srgbClr val="FFFFFF"/>
                      </a:gs>
                      <a:gs pos="56000">
                        <a:srgbClr val="FFFFFF"/>
                      </a:gs>
                    </a:gsLst>
                    <a:lin ang="5400000" scaled="0"/>
                  </a:gradFill>
                  <a:cs typeface="Arial" charset="0"/>
                </a:rPr>
              </a:br>
              <a:r>
                <a:rPr lang="en-US" sz="2200" spc="-50">
                  <a:ln w="3175">
                    <a:noFill/>
                  </a:ln>
                  <a:gradFill>
                    <a:gsLst>
                      <a:gs pos="11667">
                        <a:srgbClr val="FFFFFF"/>
                      </a:gs>
                      <a:gs pos="56000">
                        <a:srgbClr val="FFFFFF"/>
                      </a:gs>
                    </a:gsLst>
                    <a:lin ang="5400000" scaled="0"/>
                  </a:gradFill>
                  <a:cs typeface="Arial" charset="0"/>
                </a:rPr>
                <a:t>to offsite backup</a:t>
              </a:r>
              <a:endParaRPr lang="en-US" sz="2200" spc="-50" dirty="0">
                <a:ln w="3175">
                  <a:noFill/>
                </a:ln>
                <a:gradFill>
                  <a:gsLst>
                    <a:gs pos="11667">
                      <a:srgbClr val="FFFFFF"/>
                    </a:gs>
                    <a:gs pos="56000">
                      <a:srgbClr val="FFFFFF"/>
                    </a:gs>
                  </a:gsLst>
                  <a:lin ang="5400000" scaled="0"/>
                </a:gradFill>
                <a:cs typeface="Arial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81001" y="3389017"/>
              <a:ext cx="65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ru-RU" sz="5400" spc="-50" dirty="0" err="1">
                <a:ln w="3175">
                  <a:noFill/>
                </a:ln>
                <a:gradFill>
                  <a:gsLst>
                    <a:gs pos="11667">
                      <a:srgbClr val="FFFFFF"/>
                    </a:gs>
                    <a:gs pos="56000">
                      <a:srgbClr val="FFFFFF"/>
                    </a:gs>
                  </a:gsLst>
                  <a:lin ang="5400000" scaled="0"/>
                </a:gradFill>
                <a:cs typeface="Arial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498690" y="1827033"/>
            <a:ext cx="5645310" cy="1208705"/>
            <a:chOff x="3498690" y="1763095"/>
            <a:chExt cx="5645310" cy="1208705"/>
          </a:xfrm>
        </p:grpSpPr>
        <p:grpSp>
          <p:nvGrpSpPr>
            <p:cNvPr id="88" name="Group 87"/>
            <p:cNvGrpSpPr/>
            <p:nvPr/>
          </p:nvGrpSpPr>
          <p:grpSpPr>
            <a:xfrm>
              <a:off x="3498690" y="1763095"/>
              <a:ext cx="5645310" cy="1208705"/>
              <a:chOff x="3716077" y="2220295"/>
              <a:chExt cx="5645310" cy="1208705"/>
            </a:xfrm>
          </p:grpSpPr>
          <p:sp>
            <p:nvSpPr>
              <p:cNvPr id="90" name="Rectangle 89"/>
              <p:cNvSpPr/>
              <p:nvPr/>
            </p:nvSpPr>
            <p:spPr bwMode="auto">
              <a:xfrm>
                <a:off x="4829629" y="2221098"/>
                <a:ext cx="4531758" cy="120790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pc="-5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1" name="Isosceles Triangle 90"/>
              <p:cNvSpPr/>
              <p:nvPr/>
            </p:nvSpPr>
            <p:spPr bwMode="auto">
              <a:xfrm rot="10800000">
                <a:off x="3716077" y="2220295"/>
                <a:ext cx="2236279" cy="1208704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pc="-5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89" name="Text Placeholder 2"/>
            <p:cNvSpPr txBox="1">
              <a:spLocks/>
            </p:cNvSpPr>
            <p:nvPr/>
          </p:nvSpPr>
          <p:spPr>
            <a:xfrm>
              <a:off x="4612241" y="2000121"/>
              <a:ext cx="3655954" cy="64633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75"/>
                </a:spcAft>
                <a:buSzPct val="90000"/>
                <a:buFont typeface="Arial" pitchFamily="34" charset="0"/>
                <a:buNone/>
                <a:defRPr sz="2800" kern="1200" spc="-100" baseline="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j-lt"/>
                  <a:ea typeface="+mn-ea"/>
                  <a:cs typeface="+mn-cs"/>
                </a:defRPr>
              </a:lvl1pPr>
              <a:lvl2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90000"/>
                <a:buFont typeface="Arial" pitchFamily="34" charset="0"/>
                <a:buNone/>
                <a:tabLst>
                  <a:tab pos="472868" algn="l"/>
                </a:tabLst>
                <a:defRPr sz="1800" kern="1200" spc="-50" baseline="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j-lt"/>
                  <a:ea typeface="+mn-ea"/>
                  <a:cs typeface="+mn-cs"/>
                </a:defRPr>
              </a:lvl2pPr>
              <a:lvl3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90000"/>
                <a:buFont typeface="Arial" pitchFamily="34" charset="0"/>
                <a:buNone/>
                <a:defRPr sz="1500" kern="1200" spc="-70" baseline="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n-lt"/>
                  <a:ea typeface="+mn-ea"/>
                  <a:cs typeface="+mn-cs"/>
                </a:defRPr>
              </a:lvl3pPr>
              <a:lvl4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90000"/>
                <a:buFont typeface="Arial" pitchFamily="34" charset="0"/>
                <a:buNone/>
                <a:tabLst>
                  <a:tab pos="686074" algn="l"/>
                </a:tabLst>
                <a:defRPr sz="1600" kern="120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n-lt"/>
                  <a:ea typeface="+mn-ea"/>
                  <a:cs typeface="+mn-cs"/>
                </a:defRPr>
              </a:lvl4pPr>
              <a:lvl5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90000"/>
                <a:buFont typeface="Arial" pitchFamily="34" charset="0"/>
                <a:buNone/>
                <a:defRPr sz="1800" kern="120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n-lt"/>
                  <a:ea typeface="+mn-ea"/>
                  <a:cs typeface="+mn-cs"/>
                </a:defRPr>
              </a:lvl5pPr>
              <a:lvl6pPr marL="1886629" indent="-171512" algn="l" defTabSz="6860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9652" indent="-171512" algn="l" defTabSz="6860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2676" indent="-171512" algn="l" defTabSz="6860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5700" indent="-171512" algn="l" defTabSz="6860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6032" lvl="1"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spc="0" dirty="0">
                  <a:ln w="3175">
                    <a:noFill/>
                  </a:ln>
                  <a:gradFill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99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5400000" scaled="0"/>
                  </a:gradFill>
                  <a:cs typeface="Arial" charset="0"/>
                </a:rPr>
                <a:t>Built-in WAN Acceleration</a:t>
              </a:r>
            </a:p>
            <a:p>
              <a:pPr marL="256032" lvl="1"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spc="0" dirty="0">
                  <a:ln w="3175">
                    <a:noFill/>
                  </a:ln>
                  <a:gradFill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99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5400000" scaled="0"/>
                  </a:gradFill>
                  <a:cs typeface="Arial" charset="0"/>
                </a:rPr>
                <a:t>Backup Copy jobs</a:t>
              </a:r>
            </a:p>
            <a:p>
              <a:pPr marL="256032" lvl="1"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spc="0" dirty="0">
                  <a:ln w="3175">
                    <a:noFill/>
                  </a:ln>
                  <a:gradFill>
                    <a:gsLst>
                      <a:gs pos="0">
                        <a:srgbClr val="000000">
                          <a:lumMod val="65000"/>
                          <a:lumOff val="35000"/>
                        </a:srgbClr>
                      </a:gs>
                      <a:gs pos="99000">
                        <a:srgbClr val="000000">
                          <a:lumMod val="65000"/>
                          <a:lumOff val="35000"/>
                        </a:srgbClr>
                      </a:gs>
                    </a:gsLst>
                    <a:lin ang="5400000" scaled="0"/>
                  </a:gradFill>
                  <a:cs typeface="Arial" charset="0"/>
                </a:rPr>
                <a:t>Native tape support</a:t>
              </a:r>
            </a:p>
          </p:txBody>
        </p:sp>
      </p:grpSp>
      <p:sp>
        <p:nvSpPr>
          <p:cNvPr id="36" name="Title 1"/>
          <p:cNvSpPr txBox="1">
            <a:spLocks/>
          </p:cNvSpPr>
          <p:nvPr/>
        </p:nvSpPr>
        <p:spPr>
          <a:xfrm>
            <a:off x="365760" y="260648"/>
            <a:ext cx="8363938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60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0" baseline="0" dirty="0" smtClean="0">
                <a:ln w="3175">
                  <a:noFill/>
                </a:ln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How does v7 benefit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444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5760" y="297439"/>
            <a:ext cx="8363938" cy="664797"/>
          </a:xfrm>
        </p:spPr>
        <p:txBody>
          <a:bodyPr/>
          <a:lstStyle/>
          <a:p>
            <a:r>
              <a:rPr lang="en-US" dirty="0" smtClean="0"/>
              <a:t>Introducing Enterprise </a:t>
            </a:r>
            <a:r>
              <a:rPr lang="en-US" i="1" dirty="0" smtClean="0"/>
              <a:t>Plus</a:t>
            </a:r>
            <a:endParaRPr lang="ru-RU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268760"/>
            <a:ext cx="8363938" cy="3377335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Flexibility and choice:  three </a:t>
            </a:r>
            <a:r>
              <a:rPr lang="en-US" dirty="0">
                <a:solidFill>
                  <a:srgbClr val="7F7F7F"/>
                </a:solidFill>
              </a:rPr>
              <a:t>editions so </a:t>
            </a:r>
            <a:r>
              <a:rPr lang="en-US" dirty="0" smtClean="0">
                <a:solidFill>
                  <a:srgbClr val="7F7F7F"/>
                </a:solidFill>
              </a:rPr>
              <a:t>you </a:t>
            </a:r>
            <a:r>
              <a:rPr lang="en-US" dirty="0">
                <a:solidFill>
                  <a:srgbClr val="7F7F7F"/>
                </a:solidFill>
              </a:rPr>
              <a:t>can choose the one that </a:t>
            </a:r>
            <a:r>
              <a:rPr lang="en-US" dirty="0" smtClean="0">
                <a:solidFill>
                  <a:srgbClr val="7F7F7F"/>
                </a:solidFill>
              </a:rPr>
              <a:t>best meets your </a:t>
            </a:r>
            <a:r>
              <a:rPr lang="en-US" dirty="0">
                <a:solidFill>
                  <a:srgbClr val="7F7F7F"/>
                </a:solidFill>
              </a:rPr>
              <a:t>needs and </a:t>
            </a:r>
            <a:r>
              <a:rPr lang="en-US" dirty="0" smtClean="0">
                <a:solidFill>
                  <a:srgbClr val="7F7F7F"/>
                </a:solidFill>
              </a:rPr>
              <a:t>budget</a:t>
            </a:r>
          </a:p>
          <a:p>
            <a:endParaRPr lang="en-US" dirty="0"/>
          </a:p>
          <a:p>
            <a:pPr lvl="1">
              <a:spcAft>
                <a:spcPts val="675"/>
              </a:spcAft>
              <a:tabLst/>
            </a:pPr>
            <a:endParaRPr lang="en-US" dirty="0" smtClean="0"/>
          </a:p>
          <a:p>
            <a:pPr lvl="1">
              <a:spcAft>
                <a:spcPts val="675"/>
              </a:spcAft>
              <a:tabLst/>
            </a:pPr>
            <a:endParaRPr lang="en-US" dirty="0"/>
          </a:p>
          <a:p>
            <a:pPr lvl="1">
              <a:spcAft>
                <a:spcPts val="675"/>
              </a:spcAft>
              <a:tabLst/>
            </a:pPr>
            <a:endParaRPr lang="en-US" dirty="0" smtClean="0"/>
          </a:p>
          <a:p>
            <a:pPr lvl="1">
              <a:spcAft>
                <a:spcPts val="675"/>
              </a:spcAft>
              <a:tabLst/>
            </a:pPr>
            <a:endParaRPr lang="en-US" dirty="0"/>
          </a:p>
          <a:p>
            <a:pPr lvl="1">
              <a:spcAft>
                <a:spcPts val="675"/>
              </a:spcAft>
              <a:tabLst/>
            </a:pPr>
            <a:endParaRPr lang="en-US" dirty="0" smtClean="0"/>
          </a:p>
          <a:p>
            <a:pPr lvl="1">
              <a:spcAft>
                <a:spcPts val="675"/>
              </a:spcAft>
              <a:tabLst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808091"/>
              </p:ext>
            </p:extLst>
          </p:nvPr>
        </p:nvGraphicFramePr>
        <p:xfrm>
          <a:off x="610580" y="2739009"/>
          <a:ext cx="7922840" cy="2130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7364"/>
                <a:gridCol w="1440160"/>
                <a:gridCol w="1264685"/>
                <a:gridCol w="1760631"/>
              </a:tblGrid>
              <a:tr h="5065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Product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Standard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Enterprise 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Enterprise </a:t>
                      </a:r>
                      <a:r>
                        <a:rPr lang="en-US" sz="1600" i="1" dirty="0" smtClean="0"/>
                        <a:t>Plus</a:t>
                      </a:r>
                      <a:endParaRPr lang="en-US" sz="1600" i="1" dirty="0"/>
                    </a:p>
                  </a:txBody>
                  <a:tcPr anchor="ctr"/>
                </a:tc>
              </a:tr>
              <a:tr h="5412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Veeam</a:t>
                      </a:r>
                      <a:r>
                        <a:rPr lang="en-US" sz="1600" baseline="0" dirty="0" smtClean="0"/>
                        <a:t> Backup &amp; Replication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ym typeface="Wingdings 2"/>
                        </a:rPr>
                        <a:t>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ym typeface="Wingdings 2"/>
                        </a:rPr>
                        <a:t></a:t>
                      </a:r>
                      <a:endParaRPr 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ym typeface="Wingdings 2"/>
                        </a:rPr>
                        <a:t></a:t>
                      </a:r>
                      <a:endParaRPr lang="en-US" sz="2000" b="1" dirty="0" smtClean="0"/>
                    </a:p>
                  </a:txBody>
                  <a:tcPr/>
                </a:tc>
              </a:tr>
              <a:tr h="5412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Veeam Backup Management Suite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ym typeface="Wingdings 2"/>
                        </a:rPr>
                        <a:t></a:t>
                      </a:r>
                      <a:endParaRPr 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ym typeface="Wingdings 2"/>
                        </a:rPr>
                        <a:t></a:t>
                      </a:r>
                      <a:endParaRPr 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ym typeface="Wingdings 2"/>
                        </a:rPr>
                        <a:t></a:t>
                      </a:r>
                      <a:endParaRPr lang="en-US" sz="2000" b="1" dirty="0" smtClean="0"/>
                    </a:p>
                  </a:txBody>
                  <a:tcPr/>
                </a:tc>
              </a:tr>
              <a:tr h="5412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Veeam Backup Essentials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ym typeface="Wingdings 2"/>
                        </a:rPr>
                        <a:t></a:t>
                      </a:r>
                      <a:endParaRPr 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ym typeface="Wingdings 2"/>
                        </a:rPr>
                        <a:t></a:t>
                      </a:r>
                      <a:endParaRPr 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ym typeface="Wingdings 2"/>
                        </a:rPr>
                        <a:t>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54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160897"/>
              </p:ext>
            </p:extLst>
          </p:nvPr>
        </p:nvGraphicFramePr>
        <p:xfrm>
          <a:off x="411662" y="1015568"/>
          <a:ext cx="7898439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282"/>
                <a:gridCol w="1224136"/>
                <a:gridCol w="1296144"/>
                <a:gridCol w="1721877"/>
              </a:tblGrid>
              <a:tr h="0">
                <a:tc>
                  <a:txBody>
                    <a:bodyPr/>
                    <a:lstStyle/>
                    <a:p>
                      <a:pPr marL="91440"/>
                      <a:r>
                        <a:rPr lang="en-US" sz="1600" b="1" dirty="0" smtClean="0"/>
                        <a:t>v7 Features</a:t>
                      </a:r>
                      <a:endParaRPr lang="en-US" sz="16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Standard</a:t>
                      </a:r>
                      <a:endParaRPr lang="en-US" sz="1600" b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Enterprise</a:t>
                      </a:r>
                      <a:endParaRPr lang="en-US" sz="1600" b="1" baseline="0" dirty="0" smtClean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Enterprise </a:t>
                      </a:r>
                      <a:r>
                        <a:rPr lang="en-US" sz="1600" b="1" i="1" dirty="0" smtClean="0"/>
                        <a:t>Plus</a:t>
                      </a:r>
                    </a:p>
                  </a:txBody>
                  <a:tcPr marL="45720" marR="45720" anchor="ctr"/>
                </a:tc>
              </a:tr>
              <a:tr h="0">
                <a:tc>
                  <a:txBody>
                    <a:bodyPr/>
                    <a:lstStyle/>
                    <a:p>
                      <a:pPr marL="91440" marR="0" indent="0" algn="l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Built-in WAN Acceleration</a:t>
                      </a: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sym typeface="Wingdings 2"/>
                        </a:rPr>
                        <a:t></a:t>
                      </a:r>
                      <a:endParaRPr lang="en-US" sz="11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marB="27432" anchor="ctr"/>
                </a:tc>
              </a:tr>
              <a:tr h="0">
                <a:tc>
                  <a:txBody>
                    <a:bodyPr/>
                    <a:lstStyle/>
                    <a:p>
                      <a:pPr marL="91440" marR="0" indent="0" algn="l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Backup Copy jobs</a:t>
                      </a: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sym typeface="Wingdings 2"/>
                        </a:rPr>
                        <a:t></a:t>
                      </a:r>
                      <a:endParaRPr lang="en-US" sz="11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sym typeface="Wingdings 2"/>
                        </a:rPr>
                        <a:t></a:t>
                      </a:r>
                      <a:endParaRPr lang="en-US" sz="11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sym typeface="Wingdings 2"/>
                        </a:rPr>
                        <a:t></a:t>
                      </a:r>
                      <a:endParaRPr lang="en-US" sz="11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marB="27432" anchor="ctr"/>
                </a:tc>
              </a:tr>
              <a:tr h="0">
                <a:tc>
                  <a:txBody>
                    <a:bodyPr/>
                    <a:lstStyle/>
                    <a:p>
                      <a:pPr marL="9144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Native tape support </a:t>
                      </a:r>
                      <a:r>
                        <a:rPr lang="en-US" sz="1100" b="0" baseline="30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  <a:endParaRPr lang="en-US" sz="1100" b="0" baseline="30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C000"/>
                          </a:solidFill>
                          <a:sym typeface="Wingdings 2"/>
                        </a:rPr>
                        <a:t></a:t>
                      </a:r>
                      <a:endParaRPr lang="en-US" sz="1100" b="1" baseline="30000" dirty="0" smtClean="0">
                        <a:solidFill>
                          <a:srgbClr val="0C1E5D"/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sym typeface="Wingdings 2"/>
                        </a:rPr>
                        <a:t></a:t>
                      </a:r>
                      <a:endParaRPr lang="en-US" sz="11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sym typeface="Wingdings 2"/>
                        </a:rPr>
                        <a:t></a:t>
                      </a:r>
                      <a:endParaRPr lang="en-US" sz="11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marB="27432" anchor="ctr"/>
                </a:tc>
              </a:tr>
              <a:tr h="0">
                <a:tc>
                  <a:txBody>
                    <a:bodyPr/>
                    <a:lstStyle/>
                    <a:p>
                      <a:pPr marL="91440" marR="0" indent="0" algn="l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Backup from Storage Snapshots</a:t>
                      </a:r>
                      <a:r>
                        <a:rPr lang="en-US" sz="11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(VMware only)</a:t>
                      </a:r>
                      <a:endParaRPr lang="en-US" sz="11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sym typeface="Wingdings 2"/>
                        </a:rPr>
                        <a:t></a:t>
                      </a:r>
                      <a:endParaRPr lang="en-US" sz="11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marB="27432" anchor="ctr"/>
                </a:tc>
              </a:tr>
              <a:tr h="0">
                <a:tc>
                  <a:txBody>
                    <a:bodyPr/>
                    <a:lstStyle/>
                    <a:p>
                      <a:pPr marL="9144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Virtual Lab for</a:t>
                      </a:r>
                      <a:r>
                        <a:rPr lang="en-US" sz="11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replicas (VMware only)</a:t>
                      </a:r>
                      <a:endParaRPr 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sym typeface="Wingdings 2"/>
                        </a:rPr>
                        <a:t></a:t>
                      </a:r>
                      <a:endParaRPr lang="en-US" sz="11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sym typeface="Wingdings 2"/>
                        </a:rPr>
                        <a:t></a:t>
                      </a:r>
                      <a:endParaRPr lang="en-US" sz="11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marB="27432" anchor="ctr"/>
                </a:tc>
              </a:tr>
              <a:tr h="0">
                <a:tc>
                  <a:txBody>
                    <a:bodyPr/>
                    <a:lstStyle/>
                    <a:p>
                      <a:pPr marL="9144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Enhanced</a:t>
                      </a:r>
                      <a:r>
                        <a:rPr lang="en-US" sz="11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support for </a:t>
                      </a:r>
                      <a:r>
                        <a:rPr lang="en-US" sz="1100" b="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vCloud</a:t>
                      </a:r>
                      <a:r>
                        <a:rPr lang="en-US" sz="11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Director</a:t>
                      </a:r>
                      <a:r>
                        <a:rPr lang="en-US" sz="1100" b="0" dirty="0" smtClean="0">
                          <a:solidFill>
                            <a:srgbClr val="0C1E5D"/>
                          </a:solidFill>
                          <a:sym typeface="Wingdings"/>
                        </a:rPr>
                        <a:t> </a:t>
                      </a:r>
                      <a:r>
                        <a:rPr lang="en-US" sz="1100" b="0" baseline="30000" dirty="0" smtClean="0">
                          <a:solidFill>
                            <a:srgbClr val="0C1E5D"/>
                          </a:solidFill>
                          <a:sym typeface="Wingdings"/>
                        </a:rPr>
                        <a:t>2</a:t>
                      </a:r>
                      <a:endParaRPr 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C000"/>
                          </a:solidFill>
                          <a:sym typeface="Wingdings 2"/>
                        </a:rPr>
                        <a:t></a:t>
                      </a:r>
                      <a:endParaRPr lang="en-US" sz="1100" b="1" baseline="30000" dirty="0" smtClean="0">
                        <a:solidFill>
                          <a:srgbClr val="0C1E5D"/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sym typeface="Wingdings 2"/>
                        </a:rPr>
                        <a:t></a:t>
                      </a:r>
                      <a:endParaRPr lang="en-US" sz="11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sym typeface="Wingdings 2"/>
                        </a:rPr>
                        <a:t></a:t>
                      </a:r>
                      <a:endParaRPr lang="en-US" sz="11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marB="27432" anchor="ctr"/>
                </a:tc>
              </a:tr>
              <a:tr h="0">
                <a:tc>
                  <a:txBody>
                    <a:bodyPr/>
                    <a:lstStyle/>
                    <a:p>
                      <a:pPr marL="91440" marR="0" indent="0" algn="l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vSphere</a:t>
                      </a:r>
                      <a:r>
                        <a:rPr lang="en-US" sz="11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Web Client plug-in </a:t>
                      </a:r>
                      <a:endParaRPr lang="en-US" sz="11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sym typeface="Wingdings 2"/>
                        </a:rPr>
                        <a:t></a:t>
                      </a:r>
                      <a:endParaRPr lang="en-US" sz="11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sym typeface="Wingdings 2"/>
                        </a:rPr>
                        <a:t></a:t>
                      </a:r>
                      <a:endParaRPr lang="en-US" sz="11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sym typeface="Wingdings 2"/>
                        </a:rPr>
                        <a:t></a:t>
                      </a:r>
                      <a:endParaRPr lang="en-US" sz="11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marB="27432" anchor="ctr"/>
                </a:tc>
              </a:tr>
              <a:tr h="0">
                <a:tc>
                  <a:txBody>
                    <a:bodyPr/>
                    <a:lstStyle/>
                    <a:p>
                      <a:pPr marL="91440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Virtual Lab for Hyper-V (backups</a:t>
                      </a:r>
                      <a:r>
                        <a:rPr lang="en-US" sz="11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only)</a:t>
                      </a:r>
                      <a:endParaRPr 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sym typeface="Wingdings 2"/>
                        </a:rPr>
                        <a:t></a:t>
                      </a:r>
                      <a:endParaRPr lang="en-US" sz="11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sym typeface="Wingdings 2"/>
                        </a:rPr>
                        <a:t></a:t>
                      </a:r>
                      <a:endParaRPr lang="en-US" sz="11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marB="27432" anchor="ctr"/>
                </a:tc>
              </a:tr>
              <a:tr h="0">
                <a:tc>
                  <a:txBody>
                    <a:bodyPr/>
                    <a:lstStyle/>
                    <a:p>
                      <a:pPr marL="9144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Full Instant</a:t>
                      </a:r>
                      <a:r>
                        <a:rPr lang="en-US" sz="11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File-Level Recovery </a:t>
                      </a:r>
                      <a:br>
                        <a:rPr lang="en-US" sz="11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en-US" sz="11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for Hyper-V (Windows, Linux, et al)</a:t>
                      </a:r>
                      <a:endParaRPr 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sym typeface="Wingdings 2"/>
                        </a:rPr>
                        <a:t></a:t>
                      </a:r>
                      <a:endParaRPr lang="en-US" sz="11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sym typeface="Wingdings 2"/>
                        </a:rPr>
                        <a:t></a:t>
                      </a:r>
                      <a:endParaRPr lang="en-US" sz="11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sym typeface="Wingdings 2"/>
                        </a:rPr>
                        <a:t></a:t>
                      </a:r>
                      <a:endParaRPr lang="en-US" sz="11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marB="27432" anchor="ctr"/>
                </a:tc>
              </a:tr>
              <a:tr h="0">
                <a:tc>
                  <a:txBody>
                    <a:bodyPr/>
                    <a:lstStyle/>
                    <a:p>
                      <a:pPr marL="91440" marR="0" indent="0" algn="l" defTabSz="686047" rtl="0" eaLnBrk="1" fontAlgn="auto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1-Click Restore for VMs</a:t>
                      </a: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sym typeface="Wingdings 2"/>
                        </a:rPr>
                        <a:t></a:t>
                      </a:r>
                      <a:endParaRPr lang="en-US" sz="11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sym typeface="Wingdings 2"/>
                        </a:rPr>
                        <a:t></a:t>
                      </a:r>
                      <a:endParaRPr lang="en-US" sz="11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marB="27432" anchor="ctr"/>
                </a:tc>
              </a:tr>
              <a:tr h="0">
                <a:tc>
                  <a:txBody>
                    <a:bodyPr/>
                    <a:lstStyle/>
                    <a:p>
                      <a:pPr marL="91440" marR="0" indent="0" algn="l" defTabSz="686047" rtl="0" eaLnBrk="1" fontAlgn="auto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Self-Service</a:t>
                      </a:r>
                      <a:r>
                        <a:rPr lang="en-US" sz="11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Recovery of VMs and guest files</a:t>
                      </a:r>
                      <a:endParaRPr lang="en-US" sz="11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baseline="30000" dirty="0" smtClean="0">
                        <a:solidFill>
                          <a:srgbClr val="0C1E5D"/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sym typeface="Wingdings 2"/>
                        </a:rPr>
                        <a:t></a:t>
                      </a:r>
                      <a:endParaRPr lang="en-US" sz="11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marB="27432" anchor="ctr"/>
                </a:tc>
              </a:tr>
              <a:tr h="0">
                <a:tc>
                  <a:txBody>
                    <a:bodyPr/>
                    <a:lstStyle/>
                    <a:p>
                      <a:pPr marL="91440" marR="0" indent="0" algn="l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Veeam Explorer for Microsoft SharePoint</a:t>
                      </a:r>
                      <a:r>
                        <a:rPr lang="en-US" sz="1100" b="0" dirty="0" smtClean="0">
                          <a:solidFill>
                            <a:srgbClr val="0C1E5D"/>
                          </a:solidFill>
                          <a:sym typeface="Wingdings"/>
                        </a:rPr>
                        <a:t> </a:t>
                      </a:r>
                      <a:r>
                        <a:rPr lang="en-US" sz="1100" b="0" baseline="30000" dirty="0" smtClean="0">
                          <a:solidFill>
                            <a:srgbClr val="0C1E5D"/>
                          </a:solidFill>
                          <a:sym typeface="Wingdings"/>
                        </a:rPr>
                        <a:t>3</a:t>
                      </a:r>
                      <a:endParaRPr lang="en-US" sz="11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C000"/>
                          </a:solidFill>
                          <a:sym typeface="Wingdings 2"/>
                        </a:rPr>
                        <a:t></a:t>
                      </a:r>
                      <a:endParaRPr lang="en-US" sz="1100" b="1" baseline="30000" dirty="0" smtClean="0">
                        <a:solidFill>
                          <a:srgbClr val="0C1E5D"/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sym typeface="Wingdings 2"/>
                        </a:rPr>
                        <a:t></a:t>
                      </a:r>
                      <a:endParaRPr lang="en-US" sz="11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sym typeface="Wingdings 2"/>
                        </a:rPr>
                        <a:t></a:t>
                      </a:r>
                      <a:endParaRPr lang="en-US" sz="11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marB="27432" anchor="ctr"/>
                </a:tc>
              </a:tr>
              <a:tr h="0">
                <a:tc>
                  <a:txBody>
                    <a:bodyPr/>
                    <a:lstStyle/>
                    <a:p>
                      <a:pPr marL="9144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Veeam</a:t>
                      </a:r>
                      <a:r>
                        <a:rPr lang="en-US" sz="11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Explorer for Microsoft Exchange 2013</a:t>
                      </a:r>
                      <a:r>
                        <a:rPr lang="en-US" sz="1100" b="0" dirty="0" smtClean="0">
                          <a:solidFill>
                            <a:srgbClr val="0C1E5D"/>
                          </a:solidFill>
                          <a:sym typeface="Wingdings"/>
                        </a:rPr>
                        <a:t> </a:t>
                      </a:r>
                      <a:r>
                        <a:rPr lang="en-US" sz="1100" b="0" baseline="30000" dirty="0" smtClean="0">
                          <a:solidFill>
                            <a:srgbClr val="0C1E5D"/>
                          </a:solidFill>
                          <a:sym typeface="Wingdings"/>
                        </a:rPr>
                        <a:t>3</a:t>
                      </a:r>
                      <a:endParaRPr 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C000"/>
                          </a:solidFill>
                          <a:sym typeface="Wingdings 2"/>
                        </a:rPr>
                        <a:t></a:t>
                      </a:r>
                      <a:endParaRPr lang="en-US" sz="1100" b="1" baseline="30000" dirty="0" smtClean="0">
                        <a:solidFill>
                          <a:srgbClr val="0C1E5D"/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sym typeface="Wingdings 2"/>
                        </a:rPr>
                        <a:t></a:t>
                      </a:r>
                      <a:endParaRPr lang="en-US" sz="11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sym typeface="Wingdings 2"/>
                        </a:rPr>
                        <a:t></a:t>
                      </a:r>
                      <a:endParaRPr lang="en-US" sz="11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marB="27432" anchor="ctr"/>
                </a:tc>
              </a:tr>
              <a:tr h="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Task automation </a:t>
                      </a:r>
                      <a:r>
                        <a:rPr lang="en-US" sz="1100" b="0" baseline="30000" dirty="0" smtClean="0">
                          <a:solidFill>
                            <a:srgbClr val="0C1E5D"/>
                          </a:solidFill>
                          <a:sym typeface="Wingdings"/>
                        </a:rPr>
                        <a:t>4</a:t>
                      </a:r>
                      <a:endParaRPr 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C000"/>
                          </a:solidFill>
                          <a:sym typeface="Wingdings 2"/>
                        </a:rPr>
                        <a:t></a:t>
                      </a:r>
                      <a:endParaRPr lang="en-US" sz="1100" b="1" baseline="30000" dirty="0" smtClean="0">
                        <a:solidFill>
                          <a:srgbClr val="0C1E5D"/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C000"/>
                          </a:solidFill>
                          <a:sym typeface="Wingdings 2"/>
                        </a:rPr>
                        <a:t></a:t>
                      </a:r>
                      <a:endParaRPr lang="en-US" sz="1100" b="1" baseline="30000" dirty="0" smtClean="0">
                        <a:solidFill>
                          <a:srgbClr val="0C1E5D"/>
                        </a:solidFill>
                      </a:endParaRPr>
                    </a:p>
                  </a:txBody>
                  <a:tcPr marL="45720" marR="45720" marB="27432" anchor="ctr"/>
                </a:tc>
                <a:tc>
                  <a:txBody>
                    <a:bodyPr/>
                    <a:lstStyle/>
                    <a:p>
                      <a:pPr marL="0" marR="0" indent="0" algn="ctr" defTabSz="686047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sym typeface="Wingdings 2"/>
                        </a:rPr>
                        <a:t></a:t>
                      </a:r>
                      <a:endParaRPr lang="en-US" sz="11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marB="27432" anchor="ctr"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760" y="297439"/>
            <a:ext cx="8363938" cy="553998"/>
          </a:xfrm>
        </p:spPr>
        <p:txBody>
          <a:bodyPr/>
          <a:lstStyle/>
          <a:p>
            <a:r>
              <a:rPr lang="en-US" sz="4000" dirty="0" smtClean="0"/>
              <a:t>Edition comparison of v7 features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411662" y="4904000"/>
            <a:ext cx="813690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7160" indent="-137160">
              <a:buFont typeface="+mj-lt"/>
              <a:buAutoNum type="arabicPeriod"/>
            </a:pPr>
            <a:r>
              <a:rPr lang="en-US" sz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All editions support copying Windows files to tape. Enterprise and Enterprise </a:t>
            </a:r>
            <a:r>
              <a:rPr lang="en-US" sz="1200" i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Plus</a:t>
            </a:r>
            <a:r>
              <a:rPr lang="en-US" sz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 editions also support copying Veeam backups to tape with full tracking of backups and restore points.</a:t>
            </a:r>
          </a:p>
          <a:p>
            <a:pPr marL="137160" indent="-137160">
              <a:buFont typeface="+mj-lt"/>
              <a:buAutoNum type="arabicPeriod"/>
            </a:pPr>
            <a:r>
              <a:rPr lang="en-US" sz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All editions provided integrated visibility of </a:t>
            </a:r>
            <a:r>
              <a:rPr lang="en-US" sz="1200" dirty="0" err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vCloud</a:t>
            </a:r>
            <a:r>
              <a:rPr lang="en-US" sz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 Director (</a:t>
            </a:r>
            <a:r>
              <a:rPr lang="en-US" sz="1200" dirty="0" err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vCD</a:t>
            </a:r>
            <a:r>
              <a:rPr lang="en-US" sz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) infrastructure, backup via </a:t>
            </a:r>
            <a:r>
              <a:rPr lang="en-US" sz="1200" dirty="0" err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VeeamZIP</a:t>
            </a:r>
            <a:r>
              <a:rPr lang="en-US" sz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 (including backup of </a:t>
            </a:r>
            <a:r>
              <a:rPr lang="en-US" sz="1200" dirty="0" err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vApp</a:t>
            </a:r>
            <a:r>
              <a:rPr lang="en-US" sz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 and VM meta data and attributes) and direct restore to </a:t>
            </a:r>
            <a:r>
              <a:rPr lang="en-US" sz="1200" dirty="0" err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vCD</a:t>
            </a:r>
            <a:r>
              <a:rPr lang="en-US" sz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.  Enterprise and Enterprise </a:t>
            </a:r>
            <a:r>
              <a:rPr lang="en-US" sz="1200" i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Plus </a:t>
            </a:r>
            <a:r>
              <a:rPr lang="en-US" sz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editions also support scheduled incremental backup jobs of </a:t>
            </a:r>
            <a:r>
              <a:rPr lang="en-US" sz="1200" dirty="0" err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vCD</a:t>
            </a:r>
            <a:r>
              <a:rPr lang="en-US" sz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 VMs.</a:t>
            </a:r>
          </a:p>
          <a:p>
            <a:pPr marL="137160" indent="-137160">
              <a:buFont typeface="+mj-lt"/>
              <a:buAutoNum type="arabicPeriod"/>
            </a:pPr>
            <a:r>
              <a:rPr lang="en-US" sz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All editions support restore via save, send and export. Enterprise and Enterprise </a:t>
            </a:r>
            <a:r>
              <a:rPr lang="en-US" sz="1200" i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Plus</a:t>
            </a:r>
            <a:r>
              <a:rPr lang="en-US" sz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 editions also support restore to original location.</a:t>
            </a:r>
            <a:endParaRPr lang="en-US" sz="12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80000">
                    <a:schemeClr val="tx1">
                      <a:lumMod val="65000"/>
                      <a:lumOff val="35000"/>
                    </a:schemeClr>
                  </a:gs>
                </a:gsLst>
                <a:lin ang="16200000" scaled="0"/>
              </a:gradFill>
              <a:latin typeface="Segoe UI Light" pitchFamily="34" charset="0"/>
            </a:endParaRPr>
          </a:p>
          <a:p>
            <a:pPr marL="137160" indent="-137160">
              <a:buFont typeface="+mj-lt"/>
              <a:buAutoNum type="arabicPeriod"/>
            </a:pPr>
            <a:r>
              <a:rPr lang="en-US" sz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Standard and Enterprise editions support PowerShell.  Enterprise </a:t>
            </a:r>
            <a:r>
              <a:rPr lang="en-US" sz="1200" i="1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Plus</a:t>
            </a:r>
            <a:r>
              <a:rPr lang="en-US" sz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 edition also supports </a:t>
            </a:r>
            <a:r>
              <a:rPr lang="en-US" sz="1200" dirty="0" err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RESTful</a:t>
            </a:r>
            <a:r>
              <a:rPr lang="en-US" sz="12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Segoe UI Light" pitchFamily="34" charset="0"/>
              </a:rPr>
              <a:t> API.</a:t>
            </a:r>
          </a:p>
        </p:txBody>
      </p:sp>
    </p:spTree>
    <p:extLst>
      <p:ext uri="{BB962C8B-B14F-4D97-AF65-F5344CB8AC3E}">
        <p14:creationId xmlns:p14="http://schemas.microsoft.com/office/powerpoint/2010/main" val="650579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760" y="2722653"/>
            <a:ext cx="8423524" cy="747897"/>
          </a:xfrm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</a:rPr>
              <a:t>Screenshots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36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" y="500291"/>
            <a:ext cx="8677656" cy="58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57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" y="500291"/>
            <a:ext cx="8677656" cy="58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57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" y="500291"/>
            <a:ext cx="8677656" cy="58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57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497765"/>
            <a:ext cx="8676456" cy="586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254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" y="500291"/>
            <a:ext cx="8677656" cy="58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57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" y="500291"/>
            <a:ext cx="8677656" cy="58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57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" y="794134"/>
            <a:ext cx="8677656" cy="526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57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</a:t>
            </a:r>
            <a:r>
              <a:rPr lang="en-US" dirty="0"/>
              <a:t>of i</a:t>
            </a:r>
            <a:r>
              <a:rPr lang="en-US" dirty="0" smtClean="0"/>
              <a:t>nnovation</a:t>
            </a:r>
            <a:endParaRPr lang="ru-RU" dirty="0"/>
          </a:p>
        </p:txBody>
      </p:sp>
      <p:sp>
        <p:nvSpPr>
          <p:cNvPr id="63" name="Rounded Rectangle 4"/>
          <p:cNvSpPr/>
          <p:nvPr/>
        </p:nvSpPr>
        <p:spPr>
          <a:xfrm>
            <a:off x="450093" y="1604719"/>
            <a:ext cx="1152128" cy="10920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>
                <a:gradFill>
                  <a:gsLst>
                    <a:gs pos="0">
                      <a:srgbClr val="FF0000"/>
                    </a:gs>
                    <a:gs pos="50000">
                      <a:srgbClr val="FF0000"/>
                    </a:gs>
                  </a:gsLst>
                  <a:lin ang="5400000" scaled="0"/>
                </a:gradFill>
                <a:ea typeface="Segoe UI" pitchFamily="34" charset="0"/>
                <a:cs typeface="Arial" pitchFamily="34" charset="0"/>
              </a:rPr>
              <a:t>2-in-1: backup</a:t>
            </a:r>
            <a:br>
              <a:rPr lang="en-US" sz="1050">
                <a:gradFill>
                  <a:gsLst>
                    <a:gs pos="0">
                      <a:srgbClr val="FF0000"/>
                    </a:gs>
                    <a:gs pos="50000">
                      <a:srgbClr val="FF0000"/>
                    </a:gs>
                  </a:gsLst>
                  <a:lin ang="5400000" scaled="0"/>
                </a:gradFill>
                <a:ea typeface="Segoe UI" pitchFamily="34" charset="0"/>
                <a:cs typeface="Arial" pitchFamily="34" charset="0"/>
              </a:rPr>
            </a:br>
            <a:r>
              <a:rPr lang="en-US" sz="1050">
                <a:gradFill>
                  <a:gsLst>
                    <a:gs pos="0">
                      <a:srgbClr val="FF0000"/>
                    </a:gs>
                    <a:gs pos="50000">
                      <a:srgbClr val="FF0000"/>
                    </a:gs>
                  </a:gsLst>
                  <a:lin ang="5400000" scaled="0"/>
                </a:gradFill>
                <a:ea typeface="Segoe UI" pitchFamily="34" charset="0"/>
                <a:cs typeface="Arial" pitchFamily="34" charset="0"/>
              </a:rPr>
              <a:t>and replication</a:t>
            </a:r>
          </a:p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>
                <a:gradFill>
                  <a:gsLst>
                    <a:gs pos="0">
                      <a:srgbClr val="FF0000"/>
                    </a:gs>
                    <a:gs pos="50000">
                      <a:srgbClr val="FF0000"/>
                    </a:gs>
                  </a:gsLst>
                  <a:lin ang="5400000" scaled="0"/>
                </a:gradFill>
                <a:ea typeface="Segoe UI" pitchFamily="34" charset="0"/>
                <a:cs typeface="Arial" pitchFamily="34" charset="0"/>
              </a:rPr>
              <a:t>Instant </a:t>
            </a:r>
            <a:r>
              <a:rPr lang="en-US" sz="1050" smtClean="0">
                <a:gradFill>
                  <a:gsLst>
                    <a:gs pos="0">
                      <a:srgbClr val="FF0000"/>
                    </a:gs>
                    <a:gs pos="50000">
                      <a:srgbClr val="FF0000"/>
                    </a:gs>
                  </a:gsLst>
                  <a:lin ang="5400000" scaled="0"/>
                </a:gradFill>
                <a:ea typeface="Segoe UI" pitchFamily="34" charset="0"/>
                <a:cs typeface="Arial" pitchFamily="34" charset="0"/>
              </a:rPr>
              <a:t>File-Level Recovery</a:t>
            </a:r>
            <a:endParaRPr lang="en-US" sz="1050"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</a:gsLst>
                <a:lin ang="5400000" scaled="0"/>
              </a:gradFill>
              <a:ea typeface="Segoe UI" pitchFamily="34" charset="0"/>
              <a:cs typeface="Arial" pitchFamily="34" charset="0"/>
            </a:endParaRPr>
          </a:p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>
                <a:gradFill>
                  <a:gsLst>
                    <a:gs pos="0">
                      <a:srgbClr val="FF0000"/>
                    </a:gs>
                    <a:gs pos="50000">
                      <a:srgbClr val="FF0000"/>
                    </a:gs>
                  </a:gsLst>
                  <a:lin ang="5400000" scaled="0"/>
                </a:gradFill>
                <a:ea typeface="Segoe UI" pitchFamily="34" charset="0"/>
                <a:cs typeface="Arial" pitchFamily="34" charset="0"/>
              </a:rPr>
              <a:t>Built-in deduplication</a:t>
            </a:r>
          </a:p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Arial" pitchFamily="34" charset="0"/>
              </a:rPr>
              <a:t>Synthetic full backups</a:t>
            </a:r>
          </a:p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Arial" pitchFamily="34" charset="0"/>
              </a:rPr>
              <a:t>Replication </a:t>
            </a:r>
            <a:r>
              <a:rPr lang="en-US" sz="105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Arial" pitchFamily="34" charset="0"/>
              </a:rPr>
              <a:t>multiple restore </a:t>
            </a:r>
            <a: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Arial" pitchFamily="34" charset="0"/>
              </a:rPr>
              <a:t>points</a:t>
            </a:r>
            <a:endParaRPr lang="en-US" sz="1050" dirty="0"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5400000" scaled="0"/>
              </a:gradFill>
              <a:ea typeface="Segoe UI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74877" y="133040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v1</a:t>
            </a:r>
            <a:endParaRPr lang="en-US" sz="1400" b="1" dirty="0"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58086" y="383982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v2</a:t>
            </a:r>
            <a:endParaRPr lang="en-US" sz="1400" b="1" dirty="0"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6" name="Rounded Rectangle 4"/>
          <p:cNvSpPr/>
          <p:nvPr/>
        </p:nvSpPr>
        <p:spPr>
          <a:xfrm>
            <a:off x="1022065" y="4122159"/>
            <a:ext cx="1429508" cy="19561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ESXi support</a:t>
            </a:r>
            <a:b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with VCB</a:t>
            </a:r>
          </a:p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Fastest VCB</a:t>
            </a:r>
            <a:b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performance</a:t>
            </a:r>
          </a:p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Advanced VSS</a:t>
            </a:r>
            <a:b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support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564989" y="383982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v4</a:t>
            </a:r>
            <a:endParaRPr lang="en-US" sz="1400" b="1" dirty="0"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Rounded Rectangle 4"/>
          <p:cNvSpPr/>
          <p:nvPr/>
        </p:nvSpPr>
        <p:spPr>
          <a:xfrm>
            <a:off x="2636997" y="4122159"/>
            <a:ext cx="1398752" cy="19561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Centralized</a:t>
            </a:r>
            <a:b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management</a:t>
            </a:r>
          </a:p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Support for</a:t>
            </a:r>
            <a:b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vStorage APIs</a:t>
            </a:r>
          </a:p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>
                <a:gradFill>
                  <a:gsLst>
                    <a:gs pos="0">
                      <a:srgbClr val="FF0000"/>
                    </a:gs>
                    <a:gs pos="50000">
                      <a:srgbClr val="FF0000"/>
                    </a:gs>
                  </a:gsLst>
                  <a:lin ang="5400000" scaled="0"/>
                </a:gradFill>
                <a:ea typeface="Segoe UI" pitchFamily="34" charset="0"/>
                <a:cs typeface="Arial" pitchFamily="34" charset="0"/>
              </a:rPr>
              <a:t>Support for CBT</a:t>
            </a:r>
          </a:p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Support for thin-</a:t>
            </a:r>
            <a:b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provisioned disks</a:t>
            </a:r>
          </a:p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Near-CDP</a:t>
            </a:r>
          </a:p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Replication </a:t>
            </a:r>
            <a:r>
              <a:rPr lang="en-US" sz="105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/>
            </a:r>
            <a:br>
              <a:rPr lang="en-US" sz="105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en-US" sz="105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to </a:t>
            </a:r>
            <a: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ESXi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678757" y="133040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v3</a:t>
            </a:r>
            <a:endParaRPr lang="en-US" sz="1400" b="1" dirty="0"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Rounded Rectangle 4"/>
          <p:cNvSpPr/>
          <p:nvPr/>
        </p:nvSpPr>
        <p:spPr>
          <a:xfrm>
            <a:off x="1751892" y="1604719"/>
            <a:ext cx="1354192" cy="19561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Instant File-Level</a:t>
            </a:r>
            <a:b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Recovery for Linux</a:t>
            </a:r>
          </a:p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ESXi support</a:t>
            </a:r>
            <a:b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without VCB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696747" y="133040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v5</a:t>
            </a:r>
            <a:endParaRPr lang="en-US" sz="1400" b="1" dirty="0"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2" name="Rounded Rectangle 4"/>
          <p:cNvSpPr/>
          <p:nvPr/>
        </p:nvSpPr>
        <p:spPr>
          <a:xfrm>
            <a:off x="3768756" y="1604719"/>
            <a:ext cx="1173348" cy="19561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>
                <a:gradFill>
                  <a:gsLst>
                    <a:gs pos="0">
                      <a:srgbClr val="FF0000"/>
                    </a:gs>
                    <a:gs pos="50000">
                      <a:srgbClr val="FF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vPower</a:t>
            </a:r>
          </a:p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>
                <a:gradFill>
                  <a:gsLst>
                    <a:gs pos="0">
                      <a:srgbClr val="FF0000"/>
                    </a:gs>
                    <a:gs pos="50000">
                      <a:srgbClr val="FF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Instant VM Recovery</a:t>
            </a:r>
          </a:p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>
                <a:gradFill>
                  <a:gsLst>
                    <a:gs pos="0">
                      <a:srgbClr val="FF0000"/>
                    </a:gs>
                    <a:gs pos="50000">
                      <a:srgbClr val="FF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SureBackup</a:t>
            </a:r>
          </a:p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>
                <a:gradFill>
                  <a:gsLst>
                    <a:gs pos="0">
                      <a:srgbClr val="FF0000"/>
                    </a:gs>
                    <a:gs pos="50000">
                      <a:srgbClr val="FF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U-AIR</a:t>
            </a:r>
          </a:p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On-Demand</a:t>
            </a:r>
            <a:b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Sandbox</a:t>
            </a:r>
          </a:p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Instant indexing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933194" y="383982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6.0</a:t>
            </a:r>
            <a:endParaRPr lang="en-US" sz="1400" b="1" dirty="0"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4" name="Rounded Rectangle 4"/>
          <p:cNvSpPr/>
          <p:nvPr/>
        </p:nvSpPr>
        <p:spPr>
          <a:xfrm>
            <a:off x="5001130" y="4122159"/>
            <a:ext cx="1139354" cy="19561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Enterprise scalability</a:t>
            </a:r>
          </a:p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Advanced replication</a:t>
            </a:r>
          </a:p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Hyper-V support</a:t>
            </a:r>
          </a:p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>
                <a:gradFill>
                  <a:gsLst>
                    <a:gs pos="0">
                      <a:srgbClr val="FF0000"/>
                    </a:gs>
                    <a:gs pos="50000">
                      <a:srgbClr val="FF0000"/>
                    </a:gs>
                  </a:gsLst>
                  <a:lin ang="5400000" scaled="0"/>
                </a:gradFill>
                <a:ea typeface="Segoe UI" pitchFamily="34" charset="0"/>
                <a:cs typeface="Arial" pitchFamily="34" charset="0"/>
              </a:rPr>
              <a:t>1-Click File Restore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502685" y="133040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6.1</a:t>
            </a:r>
            <a:endParaRPr lang="en-US" sz="1400" b="1" dirty="0"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6" name="Rounded Rectangle 4"/>
          <p:cNvSpPr/>
          <p:nvPr/>
        </p:nvSpPr>
        <p:spPr>
          <a:xfrm>
            <a:off x="5575777" y="1604719"/>
            <a:ext cx="905297" cy="19561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VeeamZIP</a:t>
            </a:r>
          </a:p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vPower for Hyper-V</a:t>
            </a:r>
          </a:p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Veeam Backup</a:t>
            </a:r>
            <a:b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en-US" sz="105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Free Edition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005208" y="383982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6.5</a:t>
            </a:r>
            <a:endParaRPr lang="en-US" sz="1400" b="1" dirty="0"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8" name="Rounded Rectangle 4"/>
          <p:cNvSpPr/>
          <p:nvPr/>
        </p:nvSpPr>
        <p:spPr>
          <a:xfrm>
            <a:off x="6060269" y="4122159"/>
            <a:ext cx="1238782" cy="18995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 dirty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Veeam Explorer </a:t>
            </a:r>
            <a:r>
              <a:rPr lang="en-US" sz="1050" dirty="0" smtClean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for Microsoft </a:t>
            </a:r>
            <a:r>
              <a:rPr lang="en-US" sz="1050" dirty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Exchange</a:t>
            </a:r>
          </a:p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 dirty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Veeam Explorer </a:t>
            </a:r>
            <a:r>
              <a:rPr lang="en-US" sz="1050" dirty="0" smtClean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for Storage </a:t>
            </a:r>
            <a:r>
              <a:rPr lang="en-US" sz="1050" dirty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Snapshots</a:t>
            </a:r>
          </a:p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New hypervisor</a:t>
            </a:r>
            <a:br>
              <a:rPr lang="en-US" sz="105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en-US" sz="105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support: </a:t>
            </a:r>
            <a:r>
              <a:rPr lang="en-US" sz="105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/>
            </a:r>
            <a:br>
              <a:rPr lang="en-US" sz="105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en-US" sz="105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vSphere </a:t>
            </a:r>
            <a:r>
              <a:rPr lang="en-US" sz="105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5.1</a:t>
            </a:r>
            <a:br>
              <a:rPr lang="en-US" sz="105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en-US" sz="105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and Windows </a:t>
            </a:r>
            <a:r>
              <a:rPr lang="en-US" sz="105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Server 2012 </a:t>
            </a:r>
            <a:r>
              <a:rPr lang="en-US" sz="105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Hyper-V</a:t>
            </a:r>
          </a:p>
        </p:txBody>
      </p:sp>
      <p:sp>
        <p:nvSpPr>
          <p:cNvPr id="79" name="Rounded Rectangle 4"/>
          <p:cNvSpPr/>
          <p:nvPr/>
        </p:nvSpPr>
        <p:spPr>
          <a:xfrm>
            <a:off x="6597436" y="1604719"/>
            <a:ext cx="1510537" cy="19561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Archive backups</a:t>
            </a:r>
            <a:br>
              <a:rPr lang="en-US" sz="105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en-US" sz="105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to the cloud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0" y="3592582"/>
            <a:ext cx="9144000" cy="114703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51520" y="3651895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-50" dirty="0" smtClean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Q1</a:t>
            </a:r>
            <a:r>
              <a:rPr lang="en-US" sz="1000" b="1" spc="-150" dirty="0" smtClean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000" b="1" spc="-50" dirty="0" smtClean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08</a:t>
            </a:r>
            <a:endParaRPr lang="en-US" sz="1000" b="1" spc="-50" dirty="0">
              <a:gradFill>
                <a:gsLst>
                  <a:gs pos="96700">
                    <a:srgbClr val="54B948"/>
                  </a:gs>
                  <a:gs pos="3000">
                    <a:srgbClr val="54B948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16092" y="3651894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-50" dirty="0" smtClean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Q3</a:t>
            </a:r>
            <a:r>
              <a:rPr lang="en-US" sz="1000" b="1" spc="-150" dirty="0" smtClean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000" b="1" spc="-50" dirty="0" smtClean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08</a:t>
            </a:r>
            <a:endParaRPr lang="en-US" sz="1000" b="1" spc="-50" dirty="0">
              <a:gradFill>
                <a:gsLst>
                  <a:gs pos="96700">
                    <a:srgbClr val="54B948"/>
                  </a:gs>
                  <a:gs pos="3000">
                    <a:srgbClr val="54B948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542794" y="3651894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-50" dirty="0" smtClean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Q1</a:t>
            </a:r>
            <a:r>
              <a:rPr lang="en-US" sz="1000" b="1" spc="-150" dirty="0" smtClean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000" b="1" spc="-50" dirty="0" smtClean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09</a:t>
            </a:r>
            <a:endParaRPr lang="en-US" sz="1000" b="1" spc="-50" dirty="0">
              <a:gradFill>
                <a:gsLst>
                  <a:gs pos="96700">
                    <a:srgbClr val="54B948"/>
                  </a:gs>
                  <a:gs pos="3000">
                    <a:srgbClr val="54B948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531190" y="3651894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-50" dirty="0" smtClean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Q4</a:t>
            </a:r>
            <a:r>
              <a:rPr lang="en-US" sz="1000" b="1" spc="-150" dirty="0" smtClean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000" b="1" spc="-50" dirty="0" smtClean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09</a:t>
            </a:r>
            <a:endParaRPr lang="en-US" sz="1000" b="1" spc="-50" dirty="0">
              <a:gradFill>
                <a:gsLst>
                  <a:gs pos="96700">
                    <a:srgbClr val="54B948"/>
                  </a:gs>
                  <a:gs pos="3000">
                    <a:srgbClr val="54B948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563888" y="3651894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-50" dirty="0" smtClean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Q4</a:t>
            </a:r>
            <a:r>
              <a:rPr lang="en-US" sz="1000" b="1" spc="-150" dirty="0" smtClean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000" b="1" spc="-50" dirty="0" smtClean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10</a:t>
            </a:r>
            <a:endParaRPr lang="en-US" sz="1000" b="1" spc="-50" dirty="0">
              <a:gradFill>
                <a:gsLst>
                  <a:gs pos="96700">
                    <a:srgbClr val="54B948"/>
                  </a:gs>
                  <a:gs pos="3000">
                    <a:srgbClr val="54B948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894935" y="3651894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-50" dirty="0" smtClean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Q4</a:t>
            </a:r>
            <a:r>
              <a:rPr lang="en-US" sz="1000" b="1" spc="-150" dirty="0" smtClean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000" b="1" spc="-50" dirty="0" smtClean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11</a:t>
            </a:r>
            <a:endParaRPr lang="en-US" sz="1000" b="1" spc="-50" dirty="0">
              <a:gradFill>
                <a:gsLst>
                  <a:gs pos="96700">
                    <a:srgbClr val="54B948"/>
                  </a:gs>
                  <a:gs pos="3000">
                    <a:srgbClr val="54B948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370527" y="3651894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-50" dirty="0" smtClean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Q2</a:t>
            </a:r>
            <a:r>
              <a:rPr lang="en-US" sz="1000" b="1" spc="-150" dirty="0" smtClean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000" b="1" spc="-50" dirty="0" smtClean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12</a:t>
            </a:r>
            <a:endParaRPr lang="en-US" sz="1000" b="1" spc="-50" dirty="0">
              <a:gradFill>
                <a:gsLst>
                  <a:gs pos="96700">
                    <a:srgbClr val="54B948"/>
                  </a:gs>
                  <a:gs pos="3000">
                    <a:srgbClr val="54B948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959918" y="3651894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-50" dirty="0" smtClean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Q4</a:t>
            </a:r>
            <a:r>
              <a:rPr lang="en-US" sz="1000" b="1" spc="-150" dirty="0" smtClean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000" b="1" spc="-50" dirty="0" smtClean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12</a:t>
            </a:r>
            <a:endParaRPr lang="en-US" sz="1000" b="1" spc="-50" dirty="0">
              <a:gradFill>
                <a:gsLst>
                  <a:gs pos="96700">
                    <a:srgbClr val="54B948"/>
                  </a:gs>
                  <a:gs pos="3000">
                    <a:srgbClr val="54B948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434955" y="3651894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-50" smtClean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Q1</a:t>
            </a:r>
            <a:r>
              <a:rPr lang="en-US" sz="1000" b="1" spc="-150" smtClean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000" b="1" spc="-50" smtClean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13</a:t>
            </a:r>
            <a:endParaRPr lang="en-US" sz="1000" b="1" spc="-50" dirty="0">
              <a:gradFill>
                <a:gsLst>
                  <a:gs pos="96700">
                    <a:srgbClr val="54B948"/>
                  </a:gs>
                  <a:gs pos="3000">
                    <a:srgbClr val="54B948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974270" y="3591186"/>
            <a:ext cx="70103" cy="1088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588061" y="3703473"/>
            <a:ext cx="0" cy="22450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950206" y="3703473"/>
            <a:ext cx="0" cy="182934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016685" y="3703473"/>
            <a:ext cx="0" cy="236657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973296" y="3703473"/>
            <a:ext cx="0" cy="149843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702166" y="1330404"/>
            <a:ext cx="0" cy="22494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727668" y="1330404"/>
            <a:ext cx="0" cy="22494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533013" y="1330404"/>
            <a:ext cx="0" cy="22494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557587" y="1330404"/>
            <a:ext cx="0" cy="22494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401493" y="1330404"/>
            <a:ext cx="0" cy="22494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331390" y="3591186"/>
            <a:ext cx="70103" cy="1088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1632063" y="3591186"/>
            <a:ext cx="70103" cy="1088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2588061" y="3591186"/>
            <a:ext cx="70103" cy="1088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3655734" y="3591186"/>
            <a:ext cx="70103" cy="1088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4950206" y="3591186"/>
            <a:ext cx="70103" cy="1088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5463034" y="3591186"/>
            <a:ext cx="70103" cy="1088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6022224" y="3591186"/>
            <a:ext cx="70103" cy="1088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6482842" y="3591186"/>
            <a:ext cx="70103" cy="1088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6519841" y="1330403"/>
            <a:ext cx="1346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Cloud Edition</a:t>
            </a:r>
            <a:endParaRPr lang="en-US" sz="1400" b="1" dirty="0"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27331" y="3649576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-50" smtClean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Q3</a:t>
            </a:r>
            <a:r>
              <a:rPr lang="en-US" sz="1000" b="1" spc="-150" smtClean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000" b="1" spc="-50" smtClean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13</a:t>
            </a:r>
            <a:endParaRPr lang="en-US" sz="1000" b="1" spc="-50" dirty="0">
              <a:gradFill>
                <a:gsLst>
                  <a:gs pos="96700">
                    <a:srgbClr val="54B948"/>
                  </a:gs>
                  <a:gs pos="3000">
                    <a:srgbClr val="54B948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7286236" y="3588868"/>
            <a:ext cx="70103" cy="1088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275191" y="384840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v7</a:t>
            </a:r>
            <a:endParaRPr lang="en-US" sz="1400" b="1" dirty="0"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2" name="Rounded Rectangle 4"/>
          <p:cNvSpPr/>
          <p:nvPr/>
        </p:nvSpPr>
        <p:spPr>
          <a:xfrm>
            <a:off x="7339217" y="4130733"/>
            <a:ext cx="1553263" cy="18995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 dirty="0" smtClean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Built-In WAN acceleration</a:t>
            </a:r>
          </a:p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 dirty="0" smtClean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High performance Backup from Storage Snapshots</a:t>
            </a:r>
          </a:p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Veeam </a:t>
            </a:r>
            <a:r>
              <a:rPr lang="en-US" sz="105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Explorer for Microsoft SharePoint</a:t>
            </a:r>
          </a:p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Virtual Lab for </a:t>
            </a:r>
            <a:r>
              <a:rPr lang="en-US" sz="105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Hyper-V</a:t>
            </a:r>
          </a:p>
          <a:p>
            <a:pPr marL="85725" indent="-85725" defTabSz="48895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Virtual </a:t>
            </a:r>
            <a:r>
              <a:rPr lang="en-US" sz="105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Lab for </a:t>
            </a:r>
            <a:r>
              <a:rPr lang="en-US" sz="105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replicas</a:t>
            </a:r>
            <a:endParaRPr lang="en-US" sz="1050" dirty="0"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7286668" y="3712047"/>
            <a:ext cx="0" cy="26589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022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" y="500291"/>
            <a:ext cx="8677656" cy="58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57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" y="830042"/>
            <a:ext cx="8677656" cy="519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57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" y="1103700"/>
            <a:ext cx="8677656" cy="465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57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" y="1104320"/>
            <a:ext cx="8677656" cy="464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57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" y="782442"/>
            <a:ext cx="8677656" cy="529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57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" y="1053851"/>
            <a:ext cx="8677656" cy="450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57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8" y="201428"/>
            <a:ext cx="8786745" cy="645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57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20" y="347472"/>
            <a:ext cx="6409360" cy="616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57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866" y="238336"/>
            <a:ext cx="4856269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57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33" y="301228"/>
            <a:ext cx="8658335" cy="625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57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760" y="2722653"/>
            <a:ext cx="8423524" cy="1495794"/>
          </a:xfrm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</a:rPr>
              <a:t>Remove the hurdles to offsite backup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88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7" y="518059"/>
            <a:ext cx="8429746" cy="582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57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5" y="927313"/>
            <a:ext cx="8707450" cy="500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21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19" y="202332"/>
            <a:ext cx="8157562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57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74" y="346348"/>
            <a:ext cx="6906452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57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08" y="369292"/>
            <a:ext cx="8637585" cy="611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16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6" y="174963"/>
            <a:ext cx="8218769" cy="650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57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722444"/>
            <a:ext cx="5410200" cy="344555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It can be difficult to follow the 3-2-1 rule without: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/>
              <a:t>Creating extra backups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Maintaining complicated </a:t>
            </a:r>
            <a:r>
              <a:rPr lang="en-US" dirty="0"/>
              <a:t>copy </a:t>
            </a:r>
            <a:r>
              <a:rPr lang="en-US" dirty="0" smtClean="0"/>
              <a:t>scripts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Result - additional time, storage</a:t>
            </a:r>
            <a:r>
              <a:rPr lang="en-US" dirty="0"/>
              <a:t>, </a:t>
            </a:r>
            <a:r>
              <a:rPr lang="en-US" dirty="0" smtClean="0"/>
              <a:t>compute resources and cost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5760" y="304800"/>
            <a:ext cx="8363938" cy="1052596"/>
          </a:xfrm>
        </p:spPr>
        <p:txBody>
          <a:bodyPr/>
          <a:lstStyle/>
          <a:p>
            <a:r>
              <a:rPr lang="en-US" sz="2800" dirty="0" smtClean="0"/>
              <a:t>Challenge: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Backup availability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398" y="2204864"/>
            <a:ext cx="2432050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726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3"/>
          <p:cNvSpPr txBox="1">
            <a:spLocks/>
          </p:cNvSpPr>
          <p:nvPr/>
        </p:nvSpPr>
        <p:spPr>
          <a:xfrm>
            <a:off x="365760" y="457200"/>
            <a:ext cx="8363938" cy="10525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60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0" baseline="0" dirty="0" smtClean="0">
                <a:ln w="3175">
                  <a:noFill/>
                </a:ln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Arial" charset="0"/>
              </a:defRPr>
            </a:lvl1pPr>
          </a:lstStyle>
          <a:p>
            <a:r>
              <a:rPr lang="en-US" sz="2800" dirty="0"/>
              <a:t>Solution:</a:t>
            </a:r>
          </a:p>
          <a:p>
            <a:r>
              <a:rPr dirty="0" smtClean="0">
                <a:gradFill>
                  <a:gsLst>
                    <a:gs pos="0">
                      <a:srgbClr val="54B948"/>
                    </a:gs>
                    <a:gs pos="100000">
                      <a:srgbClr val="54B948"/>
                    </a:gs>
                  </a:gsLst>
                  <a:lin ang="5400000" scaled="0"/>
                </a:gradFill>
              </a:rPr>
              <a:t>Backup Copy jobs</a:t>
            </a:r>
            <a:endParaRPr b="1" dirty="0">
              <a:gradFill>
                <a:gsLst>
                  <a:gs pos="0">
                    <a:srgbClr val="54B948"/>
                  </a:gs>
                  <a:gs pos="100000">
                    <a:srgbClr val="54B948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7530" y="1763231"/>
            <a:ext cx="8342168" cy="222522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Highly efficient</a:t>
            </a:r>
          </a:p>
          <a:p>
            <a:pPr marL="457200">
              <a:spcAft>
                <a:spcPts val="300"/>
              </a:spcAft>
            </a:pP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Automatically copies VMs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to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local or offsite storage location</a:t>
            </a:r>
          </a:p>
          <a:p>
            <a:pPr marL="457200">
              <a:spcAft>
                <a:spcPts val="300"/>
              </a:spcAft>
            </a:pP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Validation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and remediation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ensure copies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are available and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reliable</a:t>
            </a:r>
            <a:endParaRPr lang="en-US" sz="22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Minimizes backup overhead and expense</a:t>
            </a:r>
          </a:p>
          <a:p>
            <a:pPr marL="457200"/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Enables proper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backup and retention policies without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extra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backups, copy scripts, or capabilities like storage-based file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replication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990600" y="4437112"/>
            <a:ext cx="7234748" cy="1736035"/>
            <a:chOff x="553678" y="4267200"/>
            <a:chExt cx="7448091" cy="197853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1317191" y="4992551"/>
              <a:ext cx="1008112" cy="28803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483585" y="5568615"/>
              <a:ext cx="841718" cy="18226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82" y="4267200"/>
              <a:ext cx="927203" cy="819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678" y="5424599"/>
              <a:ext cx="927203" cy="821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838" y="5169938"/>
              <a:ext cx="911659" cy="509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 Placeholder 2"/>
            <p:cNvSpPr txBox="1">
              <a:spLocks/>
            </p:cNvSpPr>
            <p:nvPr/>
          </p:nvSpPr>
          <p:spPr>
            <a:xfrm>
              <a:off x="1849822" y="5755059"/>
              <a:ext cx="1199691" cy="3323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75"/>
                </a:spcAft>
                <a:buSzPct val="90000"/>
                <a:buFont typeface="Arial" pitchFamily="34" charset="0"/>
                <a:buNone/>
                <a:defRPr sz="2800" kern="1200" spc="-100" baseline="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j-lt"/>
                  <a:ea typeface="+mn-ea"/>
                  <a:cs typeface="+mn-cs"/>
                </a:defRPr>
              </a:lvl1pPr>
              <a:lvl2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90000"/>
                <a:buFont typeface="Arial" pitchFamily="34" charset="0"/>
                <a:buNone/>
                <a:tabLst>
                  <a:tab pos="472868" algn="l"/>
                </a:tabLst>
                <a:defRPr sz="1800" kern="1200" spc="-50" baseline="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j-lt"/>
                  <a:ea typeface="+mn-ea"/>
                  <a:cs typeface="+mn-cs"/>
                </a:defRPr>
              </a:lvl2pPr>
              <a:lvl3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90000"/>
                <a:buFont typeface="Arial" pitchFamily="34" charset="0"/>
                <a:buNone/>
                <a:defRPr sz="1500" kern="1200" spc="-70" baseline="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n-lt"/>
                  <a:ea typeface="+mn-ea"/>
                  <a:cs typeface="+mn-cs"/>
                </a:defRPr>
              </a:lvl3pPr>
              <a:lvl4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90000"/>
                <a:buFont typeface="Arial" pitchFamily="34" charset="0"/>
                <a:buNone/>
                <a:tabLst>
                  <a:tab pos="686074" algn="l"/>
                </a:tabLst>
                <a:defRPr sz="1600" kern="120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n-lt"/>
                  <a:ea typeface="+mn-ea"/>
                  <a:cs typeface="+mn-cs"/>
                </a:defRPr>
              </a:lvl4pPr>
              <a:lvl5pPr marL="0" indent="0" algn="l" defTabSz="68604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90000"/>
                <a:buFont typeface="Arial" pitchFamily="34" charset="0"/>
                <a:buNone/>
                <a:defRPr sz="1800" kern="1200"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86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+mn-lt"/>
                  <a:ea typeface="+mn-ea"/>
                  <a:cs typeface="+mn-cs"/>
                </a:defRPr>
              </a:lvl5pPr>
              <a:lvl6pPr marL="1886629" indent="-171512" algn="l" defTabSz="6860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9652" indent="-171512" algn="l" defTabSz="6860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2676" indent="-171512" algn="l" defTabSz="6860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5700" indent="-171512" algn="l" defTabSz="6860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Production</a:t>
              </a:r>
              <a:b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storage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860758" y="5169938"/>
              <a:ext cx="1199691" cy="917520"/>
              <a:chOff x="3975197" y="4902531"/>
              <a:chExt cx="1199691" cy="917520"/>
            </a:xfrm>
          </p:grpSpPr>
          <p:pic>
            <p:nvPicPr>
              <p:cNvPr id="50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2868" y="4902531"/>
                <a:ext cx="911659" cy="509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1" name="Text Placeholder 2"/>
              <p:cNvSpPr txBox="1">
                <a:spLocks/>
              </p:cNvSpPr>
              <p:nvPr/>
            </p:nvSpPr>
            <p:spPr>
              <a:xfrm>
                <a:off x="3975197" y="5487652"/>
                <a:ext cx="1199691" cy="3323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68604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75"/>
                  </a:spcAft>
                  <a:buSzPct val="90000"/>
                  <a:buFont typeface="Arial" pitchFamily="34" charset="0"/>
                  <a:buNone/>
                  <a:defRPr sz="2800" kern="1200" spc="-100" baseline="0"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86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atin typeface="+mj-lt"/>
                    <a:ea typeface="+mn-ea"/>
                    <a:cs typeface="+mn-cs"/>
                  </a:defRPr>
                </a:lvl1pPr>
                <a:lvl2pPr marL="0" indent="0" algn="l" defTabSz="68604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SzPct val="90000"/>
                  <a:buFont typeface="Arial" pitchFamily="34" charset="0"/>
                  <a:buNone/>
                  <a:tabLst>
                    <a:tab pos="472868" algn="l"/>
                  </a:tabLst>
                  <a:defRPr sz="1800" kern="1200" spc="-50" baseline="0"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86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atin typeface="+mj-lt"/>
                    <a:ea typeface="+mn-ea"/>
                    <a:cs typeface="+mn-cs"/>
                  </a:defRPr>
                </a:lvl2pPr>
                <a:lvl3pPr marL="0" indent="0" algn="l" defTabSz="68604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SzPct val="90000"/>
                  <a:buFont typeface="Arial" pitchFamily="34" charset="0"/>
                  <a:buNone/>
                  <a:defRPr sz="1500" kern="1200" spc="-70" baseline="0"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86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atin typeface="+mn-lt"/>
                    <a:ea typeface="+mn-ea"/>
                    <a:cs typeface="+mn-cs"/>
                  </a:defRPr>
                </a:lvl3pPr>
                <a:lvl4pPr marL="0" indent="0" algn="l" defTabSz="68604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SzPct val="90000"/>
                  <a:buFont typeface="Arial" pitchFamily="34" charset="0"/>
                  <a:buNone/>
                  <a:tabLst>
                    <a:tab pos="686074" algn="l"/>
                  </a:tabLst>
                  <a:defRPr sz="1600" kern="1200"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86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atin typeface="+mn-lt"/>
                    <a:ea typeface="+mn-ea"/>
                    <a:cs typeface="+mn-cs"/>
                  </a:defRPr>
                </a:lvl4pPr>
                <a:lvl5pPr marL="0" indent="0" algn="l" defTabSz="68604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SzPct val="90000"/>
                  <a:buFont typeface="Arial" pitchFamily="34" charset="0"/>
                  <a:buNone/>
                  <a:defRPr sz="1800" kern="1200"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86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atin typeface="+mn-lt"/>
                    <a:ea typeface="+mn-ea"/>
                    <a:cs typeface="+mn-cs"/>
                  </a:defRPr>
                </a:lvl5pPr>
                <a:lvl6pPr marL="1886629" indent="-171512" algn="l" defTabSz="68604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9652" indent="-171512" algn="l" defTabSz="68604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2676" indent="-171512" algn="l" defTabSz="68604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5700" indent="-171512" algn="l" defTabSz="68604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Primary</a:t>
                </a:r>
                <a:br>
                  <a:rPr lang="en-US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en-US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backup storage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099469" y="5192573"/>
              <a:ext cx="807009" cy="432048"/>
              <a:chOff x="3307791" y="3184661"/>
              <a:chExt cx="807009" cy="432048"/>
            </a:xfrm>
          </p:grpSpPr>
          <p:sp>
            <p:nvSpPr>
              <p:cNvPr id="48" name="Right Arrow 47"/>
              <p:cNvSpPr/>
              <p:nvPr/>
            </p:nvSpPr>
            <p:spPr bwMode="auto">
              <a:xfrm>
                <a:off x="3307792" y="3184661"/>
                <a:ext cx="807008" cy="432048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pc="-5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9" name="Text Placeholder 2"/>
              <p:cNvSpPr txBox="1">
                <a:spLocks/>
              </p:cNvSpPr>
              <p:nvPr/>
            </p:nvSpPr>
            <p:spPr>
              <a:xfrm>
                <a:off x="3307791" y="3322371"/>
                <a:ext cx="685884" cy="15234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68604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75"/>
                  </a:spcAft>
                  <a:buSzPct val="90000"/>
                  <a:buFont typeface="Arial" pitchFamily="34" charset="0"/>
                  <a:buNone/>
                  <a:defRPr sz="2800" kern="1200" spc="-100" baseline="0"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86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atin typeface="+mj-lt"/>
                    <a:ea typeface="+mn-ea"/>
                    <a:cs typeface="+mn-cs"/>
                  </a:defRPr>
                </a:lvl1pPr>
                <a:lvl2pPr marL="0" indent="0" algn="l" defTabSz="68604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SzPct val="90000"/>
                  <a:buFont typeface="Arial" pitchFamily="34" charset="0"/>
                  <a:buNone/>
                  <a:tabLst>
                    <a:tab pos="472868" algn="l"/>
                  </a:tabLst>
                  <a:defRPr sz="1800" kern="1200" spc="-50" baseline="0"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86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atin typeface="+mj-lt"/>
                    <a:ea typeface="+mn-ea"/>
                    <a:cs typeface="+mn-cs"/>
                  </a:defRPr>
                </a:lvl2pPr>
                <a:lvl3pPr marL="0" indent="0" algn="l" defTabSz="68604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SzPct val="90000"/>
                  <a:buFont typeface="Arial" pitchFamily="34" charset="0"/>
                  <a:buNone/>
                  <a:defRPr sz="1500" kern="1200" spc="-70" baseline="0"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86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atin typeface="+mn-lt"/>
                    <a:ea typeface="+mn-ea"/>
                    <a:cs typeface="+mn-cs"/>
                  </a:defRPr>
                </a:lvl3pPr>
                <a:lvl4pPr marL="0" indent="0" algn="l" defTabSz="68604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SzPct val="90000"/>
                  <a:buFont typeface="Arial" pitchFamily="34" charset="0"/>
                  <a:buNone/>
                  <a:tabLst>
                    <a:tab pos="686074" algn="l"/>
                  </a:tabLst>
                  <a:defRPr sz="1600" kern="1200"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86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atin typeface="+mn-lt"/>
                    <a:ea typeface="+mn-ea"/>
                    <a:cs typeface="+mn-cs"/>
                  </a:defRPr>
                </a:lvl4pPr>
                <a:lvl5pPr marL="0" indent="0" algn="l" defTabSz="68604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SzPct val="90000"/>
                  <a:buFont typeface="Arial" pitchFamily="34" charset="0"/>
                  <a:buNone/>
                  <a:defRPr sz="1800" kern="1200"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86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atin typeface="+mn-lt"/>
                    <a:ea typeface="+mn-ea"/>
                    <a:cs typeface="+mn-cs"/>
                  </a:defRPr>
                </a:lvl5pPr>
                <a:lvl6pPr marL="1886629" indent="-171512" algn="l" defTabSz="68604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9652" indent="-171512" algn="l" defTabSz="68604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2676" indent="-171512" algn="l" defTabSz="68604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5700" indent="-171512" algn="l" defTabSz="68604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spc="0" dirty="0" smtClean="0">
                    <a:solidFill>
                      <a:schemeClr val="bg1"/>
                    </a:solidFill>
                  </a:rPr>
                  <a:t>Backup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802078" y="5205192"/>
              <a:ext cx="1199691" cy="963951"/>
              <a:chOff x="5748573" y="5463808"/>
              <a:chExt cx="1199691" cy="963951"/>
            </a:xfrm>
          </p:grpSpPr>
          <p:pic>
            <p:nvPicPr>
              <p:cNvPr id="46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6244" y="5463808"/>
                <a:ext cx="911659" cy="509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7" name="Text Placeholder 2"/>
              <p:cNvSpPr txBox="1">
                <a:spLocks/>
              </p:cNvSpPr>
              <p:nvPr/>
            </p:nvSpPr>
            <p:spPr>
              <a:xfrm>
                <a:off x="5748573" y="6048929"/>
                <a:ext cx="1199691" cy="3788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68604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75"/>
                  </a:spcAft>
                  <a:buSzPct val="90000"/>
                  <a:buFont typeface="Arial" pitchFamily="34" charset="0"/>
                  <a:buNone/>
                  <a:defRPr sz="2800" kern="1200" spc="-100" baseline="0"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86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atin typeface="+mj-lt"/>
                    <a:ea typeface="+mn-ea"/>
                    <a:cs typeface="+mn-cs"/>
                  </a:defRPr>
                </a:lvl1pPr>
                <a:lvl2pPr marL="0" indent="0" algn="l" defTabSz="68604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SzPct val="90000"/>
                  <a:buFont typeface="Arial" pitchFamily="34" charset="0"/>
                  <a:buNone/>
                  <a:tabLst>
                    <a:tab pos="472868" algn="l"/>
                  </a:tabLst>
                  <a:defRPr sz="1800" kern="1200" spc="-50" baseline="0"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86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atin typeface="+mj-lt"/>
                    <a:ea typeface="+mn-ea"/>
                    <a:cs typeface="+mn-cs"/>
                  </a:defRPr>
                </a:lvl2pPr>
                <a:lvl3pPr marL="0" indent="0" algn="l" defTabSz="68604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SzPct val="90000"/>
                  <a:buFont typeface="Arial" pitchFamily="34" charset="0"/>
                  <a:buNone/>
                  <a:defRPr sz="1500" kern="1200" spc="-70" baseline="0"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86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atin typeface="+mn-lt"/>
                    <a:ea typeface="+mn-ea"/>
                    <a:cs typeface="+mn-cs"/>
                  </a:defRPr>
                </a:lvl3pPr>
                <a:lvl4pPr marL="0" indent="0" algn="l" defTabSz="68604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SzPct val="90000"/>
                  <a:buFont typeface="Arial" pitchFamily="34" charset="0"/>
                  <a:buNone/>
                  <a:tabLst>
                    <a:tab pos="686074" algn="l"/>
                  </a:tabLst>
                  <a:defRPr sz="1600" kern="1200"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86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atin typeface="+mn-lt"/>
                    <a:ea typeface="+mn-ea"/>
                    <a:cs typeface="+mn-cs"/>
                  </a:defRPr>
                </a:lvl4pPr>
                <a:lvl5pPr marL="0" indent="0" algn="l" defTabSz="68604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SzPct val="90000"/>
                  <a:buFont typeface="Arial" pitchFamily="34" charset="0"/>
                  <a:buNone/>
                  <a:defRPr sz="1800" kern="1200"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86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atin typeface="+mn-lt"/>
                    <a:ea typeface="+mn-ea"/>
                    <a:cs typeface="+mn-cs"/>
                  </a:defRPr>
                </a:lvl5pPr>
                <a:lvl6pPr marL="1886629" indent="-171512" algn="l" defTabSz="68604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9652" indent="-171512" algn="l" defTabSz="68604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2676" indent="-171512" algn="l" defTabSz="68604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5700" indent="-171512" algn="l" defTabSz="68604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Secondary backup storage </a:t>
                </a:r>
                <a:endPara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158688" y="5192573"/>
              <a:ext cx="1567190" cy="503368"/>
              <a:chOff x="5367010" y="3184661"/>
              <a:chExt cx="1567190" cy="503368"/>
            </a:xfrm>
          </p:grpSpPr>
          <p:sp>
            <p:nvSpPr>
              <p:cNvPr id="43" name="Right Arrow 42"/>
              <p:cNvSpPr/>
              <p:nvPr/>
            </p:nvSpPr>
            <p:spPr bwMode="auto">
              <a:xfrm>
                <a:off x="5367010" y="3184661"/>
                <a:ext cx="1567190" cy="432048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pc="-5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4" name="Text Placeholder 2"/>
              <p:cNvSpPr txBox="1">
                <a:spLocks/>
              </p:cNvSpPr>
              <p:nvPr/>
            </p:nvSpPr>
            <p:spPr>
              <a:xfrm>
                <a:off x="5562600" y="3322371"/>
                <a:ext cx="1081057" cy="1736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68604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75"/>
                  </a:spcAft>
                  <a:buSzPct val="90000"/>
                  <a:buFont typeface="Arial" pitchFamily="34" charset="0"/>
                  <a:buNone/>
                  <a:defRPr sz="2800" kern="1200" spc="-100" baseline="0"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86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atin typeface="+mj-lt"/>
                    <a:ea typeface="+mn-ea"/>
                    <a:cs typeface="+mn-cs"/>
                  </a:defRPr>
                </a:lvl1pPr>
                <a:lvl2pPr marL="0" indent="0" algn="l" defTabSz="68604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SzPct val="90000"/>
                  <a:buFont typeface="Arial" pitchFamily="34" charset="0"/>
                  <a:buNone/>
                  <a:tabLst>
                    <a:tab pos="472868" algn="l"/>
                  </a:tabLst>
                  <a:defRPr sz="1800" kern="1200" spc="-50" baseline="0"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86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atin typeface="+mj-lt"/>
                    <a:ea typeface="+mn-ea"/>
                    <a:cs typeface="+mn-cs"/>
                  </a:defRPr>
                </a:lvl2pPr>
                <a:lvl3pPr marL="0" indent="0" algn="l" defTabSz="68604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SzPct val="90000"/>
                  <a:buFont typeface="Arial" pitchFamily="34" charset="0"/>
                  <a:buNone/>
                  <a:defRPr sz="1500" kern="1200" spc="-70" baseline="0"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86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atin typeface="+mn-lt"/>
                    <a:ea typeface="+mn-ea"/>
                    <a:cs typeface="+mn-cs"/>
                  </a:defRPr>
                </a:lvl3pPr>
                <a:lvl4pPr marL="0" indent="0" algn="l" defTabSz="68604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SzPct val="90000"/>
                  <a:buFont typeface="Arial" pitchFamily="34" charset="0"/>
                  <a:buNone/>
                  <a:tabLst>
                    <a:tab pos="686074" algn="l"/>
                  </a:tabLst>
                  <a:defRPr sz="1600" kern="1200"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86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atin typeface="+mn-lt"/>
                    <a:ea typeface="+mn-ea"/>
                    <a:cs typeface="+mn-cs"/>
                  </a:defRPr>
                </a:lvl4pPr>
                <a:lvl5pPr marL="0" indent="0" algn="l" defTabSz="68604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SzPct val="90000"/>
                  <a:buFont typeface="Arial" pitchFamily="34" charset="0"/>
                  <a:buNone/>
                  <a:defRPr sz="1800" kern="1200"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86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atin typeface="+mn-lt"/>
                    <a:ea typeface="+mn-ea"/>
                    <a:cs typeface="+mn-cs"/>
                  </a:defRPr>
                </a:lvl5pPr>
                <a:lvl6pPr marL="1886629" indent="-171512" algn="l" defTabSz="68604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9652" indent="-171512" algn="l" defTabSz="68604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2676" indent="-171512" algn="l" defTabSz="68604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5700" indent="-171512" algn="l" defTabSz="68604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spc="0" dirty="0" smtClean="0">
                    <a:solidFill>
                      <a:schemeClr val="bg1"/>
                    </a:solidFill>
                  </a:rPr>
                  <a:t>Backup Copy</a:t>
                </a:r>
              </a:p>
            </p:txBody>
          </p:sp>
          <p:sp>
            <p:nvSpPr>
              <p:cNvPr id="45" name="Text Placeholder 2"/>
              <p:cNvSpPr txBox="1">
                <a:spLocks/>
              </p:cNvSpPr>
              <p:nvPr/>
            </p:nvSpPr>
            <p:spPr>
              <a:xfrm>
                <a:off x="5736303" y="3535680"/>
                <a:ext cx="721361" cy="15234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68604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75"/>
                  </a:spcAft>
                  <a:buSzPct val="90000"/>
                  <a:buFont typeface="Arial" pitchFamily="34" charset="0"/>
                  <a:buNone/>
                  <a:defRPr sz="2800" kern="1200" spc="-100" baseline="0"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86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atin typeface="+mj-lt"/>
                    <a:ea typeface="+mn-ea"/>
                    <a:cs typeface="+mn-cs"/>
                  </a:defRPr>
                </a:lvl1pPr>
                <a:lvl2pPr marL="0" indent="0" algn="l" defTabSz="68604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SzPct val="90000"/>
                  <a:buFont typeface="Arial" pitchFamily="34" charset="0"/>
                  <a:buNone/>
                  <a:tabLst>
                    <a:tab pos="472868" algn="l"/>
                  </a:tabLst>
                  <a:defRPr sz="1800" kern="1200" spc="-50" baseline="0"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86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atin typeface="+mj-lt"/>
                    <a:ea typeface="+mn-ea"/>
                    <a:cs typeface="+mn-cs"/>
                  </a:defRPr>
                </a:lvl2pPr>
                <a:lvl3pPr marL="0" indent="0" algn="l" defTabSz="68604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SzPct val="90000"/>
                  <a:buFont typeface="Arial" pitchFamily="34" charset="0"/>
                  <a:buNone/>
                  <a:defRPr sz="1500" kern="1200" spc="-70" baseline="0"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86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atin typeface="+mn-lt"/>
                    <a:ea typeface="+mn-ea"/>
                    <a:cs typeface="+mn-cs"/>
                  </a:defRPr>
                </a:lvl3pPr>
                <a:lvl4pPr marL="0" indent="0" algn="l" defTabSz="68604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SzPct val="90000"/>
                  <a:buFont typeface="Arial" pitchFamily="34" charset="0"/>
                  <a:buNone/>
                  <a:tabLst>
                    <a:tab pos="686074" algn="l"/>
                  </a:tabLst>
                  <a:defRPr sz="1600" kern="1200"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86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atin typeface="+mn-lt"/>
                    <a:ea typeface="+mn-ea"/>
                    <a:cs typeface="+mn-cs"/>
                  </a:defRPr>
                </a:lvl4pPr>
                <a:lvl5pPr marL="0" indent="0" algn="l" defTabSz="68604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300"/>
                  </a:spcAft>
                  <a:buSzPct val="90000"/>
                  <a:buFont typeface="Arial" pitchFamily="34" charset="0"/>
                  <a:buNone/>
                  <a:defRPr sz="1800" kern="1200"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86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atin typeface="+mn-lt"/>
                    <a:ea typeface="+mn-ea"/>
                    <a:cs typeface="+mn-cs"/>
                  </a:defRPr>
                </a:lvl5pPr>
                <a:lvl6pPr marL="1886629" indent="-171512" algn="l" defTabSz="68604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9652" indent="-171512" algn="l" defTabSz="68604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2676" indent="-171512" algn="l" defTabSz="68604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5700" indent="-171512" algn="l" defTabSz="68604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spc="0" dirty="0" smtClean="0">
                    <a:solidFill>
                      <a:srgbClr val="FF0000"/>
                    </a:solidFill>
                    <a:latin typeface="Arial Black" pitchFamily="34" charset="0"/>
                  </a:rPr>
                  <a:t>NEW!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2598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76400"/>
            <a:ext cx="5410200" cy="334040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Getting backups offsite is time-consuming and costly: </a:t>
            </a:r>
            <a:endParaRPr lang="en-US" dirty="0"/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Bandwidth is limited:</a:t>
            </a:r>
            <a:br>
              <a:rPr lang="en-US" dirty="0" smtClean="0"/>
            </a:br>
            <a:r>
              <a:rPr lang="en-US" sz="2200" dirty="0" smtClean="0"/>
              <a:t>cost and availability</a:t>
            </a:r>
            <a:endParaRPr lang="en-US" dirty="0" smtClean="0"/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WAN accelerators are not </a:t>
            </a:r>
            <a:br>
              <a:rPr lang="en-US" dirty="0" smtClean="0"/>
            </a:br>
            <a:r>
              <a:rPr lang="en-US" dirty="0" smtClean="0"/>
              <a:t>the answer:</a:t>
            </a:r>
            <a:br>
              <a:rPr lang="en-US" dirty="0" smtClean="0"/>
            </a:br>
            <a:r>
              <a:rPr lang="en-US" sz="2200" dirty="0" smtClean="0"/>
              <a:t>expensive, not workload optimized, may create interoperability issues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5760" y="304800"/>
            <a:ext cx="8363938" cy="1052596"/>
          </a:xfrm>
        </p:spPr>
        <p:txBody>
          <a:bodyPr/>
          <a:lstStyle/>
          <a:p>
            <a:r>
              <a:rPr lang="en-US" sz="2800" dirty="0" smtClean="0"/>
              <a:t>Challenge: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Getting backups offsite</a:t>
            </a:r>
            <a:endParaRPr lang="ru-RU" sz="2800" dirty="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2" t="12885" r="20822" b="23665"/>
          <a:stretch/>
        </p:blipFill>
        <p:spPr bwMode="auto">
          <a:xfrm>
            <a:off x="6090510" y="1710284"/>
            <a:ext cx="2520280" cy="179072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799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382EB22-C17A-41EF-8B4E-035A69EFF745}&quot;/&gt;&lt;filename val=&quot;C:\Users\ANEKRA~1\AppData\Local\Temp\PR\data\asimages\{8382EB22-C17A-41EF-8B4E-035A69EFF745}.png&quot;/&gt;&lt;hasEffects val=&quot;1&quot;/&gt;&lt;left val=&quot;284.28&quot;/&gt;&lt;top val=&quot;156&quot;/&gt;&lt;width val=&quot;33.3&quot;/&gt;&lt;height val=&quot;147.3&quot;/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288360F-BD07-4E7E-A6E3-88494B584CDD}&quot;/&gt;&lt;filename val=&quot;C:\Users\ANEKRA~1\AppData\Local\Temp\PR\data\asimages\{C288360F-BD07-4E7E-A6E3-88494B584CDD}.png&quot;/&gt;&lt;hasEffects val=&quot;1&quot;/&gt;&lt;left val=&quot;236.28&quot;/&gt;&lt;top val=&quot;153.78&quot;/&gt;&lt;width val=&quot;29.52&quot;/&gt;&lt;height val=&quot;163.02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288360F-BD07-4E7E-A6E3-88494B584CDD}&quot;/&gt;&lt;filename val=&quot;C:\Users\ANEKRA~1\AppData\Local\Temp\PR\data\asimages\{C288360F-BD07-4E7E-A6E3-88494B584CDD}.png&quot;/&gt;&lt;hasEffects val=&quot;1&quot;/&gt;&lt;left val=&quot;236.28&quot;/&gt;&lt;top val=&quot;153.78&quot;/&gt;&lt;width val=&quot;29.52&quot;/&gt;&lt;height val=&quot;163.02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DFCB8A-39D3-4121-BA52-BDB6EC42222A}&quot;/&gt;&lt;filename val=&quot;C:\Users\ANEKRA~1\AppData\Local\Temp\PR\data\asimages\{32DFCB8A-39D3-4121-BA52-BDB6EC42222A}.png&quot;/&gt;&lt;hasEffects val=&quot;1&quot;/&gt;&lt;left val=&quot;186.78&quot;/&gt;&lt;top val=&quot;153.78&quot;/&gt;&lt;width val=&quot;29.52&quot;/&gt;&lt;height val=&quot;163.02&quot;/&gt;&lt;/ThreeDShapeInfo&gt;"/>
</p:tagLst>
</file>

<file path=ppt/theme/theme1.xml><?xml version="1.0" encoding="utf-8"?>
<a:theme xmlns:a="http://schemas.openxmlformats.org/drawingml/2006/main" name="Veeam Corporate Template Basic Slides ">
  <a:themeElements>
    <a:clrScheme name="Custom 17">
      <a:dk1>
        <a:srgbClr val="000000"/>
      </a:dk1>
      <a:lt1>
        <a:srgbClr val="FFFFFF"/>
      </a:lt1>
      <a:dk2>
        <a:srgbClr val="54B948"/>
      </a:dk2>
      <a:lt2>
        <a:srgbClr val="FFFFFF"/>
      </a:lt2>
      <a:accent1>
        <a:srgbClr val="54B948"/>
      </a:accent1>
      <a:accent2>
        <a:srgbClr val="0076BD"/>
      </a:accent2>
      <a:accent3>
        <a:srgbClr val="FFD300"/>
      </a:accent3>
      <a:accent4>
        <a:srgbClr val="7BC143"/>
      </a:accent4>
      <a:accent5>
        <a:srgbClr val="F3901D"/>
      </a:accent5>
      <a:accent6>
        <a:srgbClr val="005CAB"/>
      </a:accent6>
      <a:hlink>
        <a:srgbClr val="00AEEF"/>
      </a:hlink>
      <a:folHlink>
        <a:srgbClr val="5CD2F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spc="-5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atin typeface="Segoe UI Light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Veeam Corporate Template">
  <a:themeElements>
    <a:clrScheme name="Custom 17">
      <a:dk1>
        <a:srgbClr val="000000"/>
      </a:dk1>
      <a:lt1>
        <a:srgbClr val="FFFFFF"/>
      </a:lt1>
      <a:dk2>
        <a:srgbClr val="54B948"/>
      </a:dk2>
      <a:lt2>
        <a:srgbClr val="FFFFFF"/>
      </a:lt2>
      <a:accent1>
        <a:srgbClr val="54B948"/>
      </a:accent1>
      <a:accent2>
        <a:srgbClr val="0076BD"/>
      </a:accent2>
      <a:accent3>
        <a:srgbClr val="FFD300"/>
      </a:accent3>
      <a:accent4>
        <a:srgbClr val="7BC143"/>
      </a:accent4>
      <a:accent5>
        <a:srgbClr val="F3901D"/>
      </a:accent5>
      <a:accent6>
        <a:srgbClr val="005CAB"/>
      </a:accent6>
      <a:hlink>
        <a:srgbClr val="00AEEF"/>
      </a:hlink>
      <a:folHlink>
        <a:srgbClr val="5CD2F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spc="-5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/>
                </a:gs>
                <a:gs pos="86000">
                  <a:schemeClr val="tx1"/>
                </a:gs>
              </a:gsLst>
              <a:lin ang="5400000" scaled="0"/>
            </a:gradFill>
            <a:latin typeface="Segoe UI Light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Veeam Corporate Template Basic Slides ">
  <a:themeElements>
    <a:clrScheme name="Custom 17">
      <a:dk1>
        <a:srgbClr val="000000"/>
      </a:dk1>
      <a:lt1>
        <a:srgbClr val="FFFFFF"/>
      </a:lt1>
      <a:dk2>
        <a:srgbClr val="54B948"/>
      </a:dk2>
      <a:lt2>
        <a:srgbClr val="FFFFFF"/>
      </a:lt2>
      <a:accent1>
        <a:srgbClr val="54B948"/>
      </a:accent1>
      <a:accent2>
        <a:srgbClr val="0076BD"/>
      </a:accent2>
      <a:accent3>
        <a:srgbClr val="FFD300"/>
      </a:accent3>
      <a:accent4>
        <a:srgbClr val="7BC143"/>
      </a:accent4>
      <a:accent5>
        <a:srgbClr val="F3901D"/>
      </a:accent5>
      <a:accent6>
        <a:srgbClr val="005CAB"/>
      </a:accent6>
      <a:hlink>
        <a:srgbClr val="00AEEF"/>
      </a:hlink>
      <a:folHlink>
        <a:srgbClr val="5CD2F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spc="-5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atin typeface="Segoe UI Light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Veeam Corporate Template Basic Slides ">
  <a:themeElements>
    <a:clrScheme name="Custom 17">
      <a:dk1>
        <a:srgbClr val="000000"/>
      </a:dk1>
      <a:lt1>
        <a:srgbClr val="FFFFFF"/>
      </a:lt1>
      <a:dk2>
        <a:srgbClr val="54B948"/>
      </a:dk2>
      <a:lt2>
        <a:srgbClr val="FFFFFF"/>
      </a:lt2>
      <a:accent1>
        <a:srgbClr val="54B948"/>
      </a:accent1>
      <a:accent2>
        <a:srgbClr val="0076BD"/>
      </a:accent2>
      <a:accent3>
        <a:srgbClr val="FFD300"/>
      </a:accent3>
      <a:accent4>
        <a:srgbClr val="7BC143"/>
      </a:accent4>
      <a:accent5>
        <a:srgbClr val="F3901D"/>
      </a:accent5>
      <a:accent6>
        <a:srgbClr val="005CAB"/>
      </a:accent6>
      <a:hlink>
        <a:srgbClr val="00AEEF"/>
      </a:hlink>
      <a:folHlink>
        <a:srgbClr val="5CD2F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spc="-5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atin typeface="Segoe UI Light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Veeam Metro Style Template</Template>
  <TotalTime>25328</TotalTime>
  <Words>1900</Words>
  <Application>Microsoft Office PowerPoint</Application>
  <PresentationFormat>On-screen Show (4:3)</PresentationFormat>
  <Paragraphs>489</Paragraphs>
  <Slides>65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Veeam Corporate Template Basic Slides </vt:lpstr>
      <vt:lpstr>Veeam Corporate Template</vt:lpstr>
      <vt:lpstr>1_Veeam Corporate Template Basic Slides </vt:lpstr>
      <vt:lpstr>2_Veeam Corporate Template Basic Slides </vt:lpstr>
      <vt:lpstr>PowerPoint Presentation</vt:lpstr>
      <vt:lpstr>Taking Modern Data Protection     to the next level</vt:lpstr>
      <vt:lpstr>What’s inside v7?</vt:lpstr>
      <vt:lpstr>PowerPoint Presentation</vt:lpstr>
      <vt:lpstr>History of innovation</vt:lpstr>
      <vt:lpstr>PowerPoint Presentation</vt:lpstr>
      <vt:lpstr>Challenge: Backup availability</vt:lpstr>
      <vt:lpstr>PowerPoint Presentation</vt:lpstr>
      <vt:lpstr>Challenge: Getting backups offsite</vt:lpstr>
      <vt:lpstr>PowerPoint Presentation</vt:lpstr>
      <vt:lpstr>Challenge: Getting backups onto tape</vt:lpstr>
      <vt:lpstr>Solution: Native tape support</vt:lpstr>
      <vt:lpstr>Important details</vt:lpstr>
      <vt:lpstr>PowerPoint Presentation</vt:lpstr>
      <vt:lpstr>Challenge: Improving RPOs</vt:lpstr>
      <vt:lpstr>PowerPoint Presentation</vt:lpstr>
      <vt:lpstr>Storage snapshot roadmap</vt:lpstr>
      <vt:lpstr>Important details</vt:lpstr>
      <vt:lpstr>Challenge: Reduce risk and leverage Hyper-V backups</vt:lpstr>
      <vt:lpstr>PowerPoint Presentation</vt:lpstr>
      <vt:lpstr>Important details</vt:lpstr>
      <vt:lpstr>Challenge: Reduce risk and leverage replication resources</vt:lpstr>
      <vt:lpstr>PowerPoint Presentation</vt:lpstr>
      <vt:lpstr>Challenge: Protect vCloud Director environments</vt:lpstr>
      <vt:lpstr>PowerPoint Presentation</vt:lpstr>
      <vt:lpstr>Important details</vt:lpstr>
      <vt:lpstr>Challenge: Simplify backup monitoring</vt:lpstr>
      <vt:lpstr>PowerPoint Presentation</vt:lpstr>
      <vt:lpstr>Advanced reporting and capacity planning</vt:lpstr>
      <vt:lpstr>PowerPoint Presentation</vt:lpstr>
      <vt:lpstr>Challenge: Fast, easy recovery</vt:lpstr>
      <vt:lpstr>Enhanced 1-Click Restore</vt:lpstr>
      <vt:lpstr>Self-service recovery</vt:lpstr>
      <vt:lpstr>Veeam Explorer for Microsoft SharePoint Veeam Explorer for Microsoft Exchange 2013</vt:lpstr>
      <vt:lpstr>Important details</vt:lpstr>
      <vt:lpstr>PowerPoint Presentation</vt:lpstr>
      <vt:lpstr>Modern Data Protection </vt:lpstr>
      <vt:lpstr>v7 highlights</vt:lpstr>
      <vt:lpstr>PowerPoint Presentation</vt:lpstr>
      <vt:lpstr>Introducing Enterprise Plus</vt:lpstr>
      <vt:lpstr>Edition comparison of v7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Ekaterina Shamraeva</dc:creator>
  <cp:lastModifiedBy>Daria Vorontsova</cp:lastModifiedBy>
  <cp:revision>636</cp:revision>
  <cp:lastPrinted>2012-11-19T14:07:55Z</cp:lastPrinted>
  <dcterms:created xsi:type="dcterms:W3CDTF">2012-09-14T09:49:31Z</dcterms:created>
  <dcterms:modified xsi:type="dcterms:W3CDTF">2013-09-05T08:23:47Z</dcterms:modified>
</cp:coreProperties>
</file>